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10287000" cx="18288000"/>
  <p:notesSz cx="6858000" cy="9144000"/>
  <p:embeddedFontLst>
    <p:embeddedFont>
      <p:font typeface="Roboto"/>
      <p:regular r:id="rId30"/>
      <p:bold r:id="rId31"/>
      <p:italic r:id="rId32"/>
      <p:boldItalic r:id="rId33"/>
    </p:embeddedFont>
    <p:embeddedFont>
      <p:font typeface="Helvetica Neue"/>
      <p:regular r:id="rId34"/>
      <p:bold r:id="rId35"/>
      <p:italic r:id="rId36"/>
      <p:boldItalic r:id="rId37"/>
    </p:embeddedFont>
    <p:embeddedFont>
      <p:font typeface="Bricolage Grotesque"/>
      <p:regular r:id="rId38"/>
      <p:bold r:id="rId39"/>
    </p:embeddedFont>
    <p:embeddedFont>
      <p:font typeface="Bricolage Grotesque Medium"/>
      <p:regular r:id="rId40"/>
      <p:bold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2" roundtripDataSignature="AMtx7mhGVR4t7OhuUl0sjZU2YqAegkHwH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BricolageGrotesqueMedium-regular.fntdata"/><Relationship Id="rId20" Type="http://schemas.openxmlformats.org/officeDocument/2006/relationships/slide" Target="slides/slide15.xml"/><Relationship Id="rId42" Type="http://customschemas.google.com/relationships/presentationmetadata" Target="metadata"/><Relationship Id="rId41" Type="http://schemas.openxmlformats.org/officeDocument/2006/relationships/font" Target="fonts/BricolageGrotesqueMedium-bold.fnt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bold.fntdata"/><Relationship Id="rId30" Type="http://schemas.openxmlformats.org/officeDocument/2006/relationships/font" Target="fonts/Roboto-regular.fntdata"/><Relationship Id="rId11" Type="http://schemas.openxmlformats.org/officeDocument/2006/relationships/slide" Target="slides/slide6.xml"/><Relationship Id="rId33" Type="http://schemas.openxmlformats.org/officeDocument/2006/relationships/font" Target="fonts/Roboto-boldItalic.fntdata"/><Relationship Id="rId10" Type="http://schemas.openxmlformats.org/officeDocument/2006/relationships/slide" Target="slides/slide5.xml"/><Relationship Id="rId32" Type="http://schemas.openxmlformats.org/officeDocument/2006/relationships/font" Target="fonts/Roboto-italic.fntdata"/><Relationship Id="rId13" Type="http://schemas.openxmlformats.org/officeDocument/2006/relationships/slide" Target="slides/slide8.xml"/><Relationship Id="rId35" Type="http://schemas.openxmlformats.org/officeDocument/2006/relationships/font" Target="fonts/HelveticaNeue-bold.fntdata"/><Relationship Id="rId12" Type="http://schemas.openxmlformats.org/officeDocument/2006/relationships/slide" Target="slides/slide7.xml"/><Relationship Id="rId34" Type="http://schemas.openxmlformats.org/officeDocument/2006/relationships/font" Target="fonts/HelveticaNeue-regular.fntdata"/><Relationship Id="rId15" Type="http://schemas.openxmlformats.org/officeDocument/2006/relationships/slide" Target="slides/slide10.xml"/><Relationship Id="rId37" Type="http://schemas.openxmlformats.org/officeDocument/2006/relationships/font" Target="fonts/HelveticaNeue-boldItalic.fntdata"/><Relationship Id="rId14" Type="http://schemas.openxmlformats.org/officeDocument/2006/relationships/slide" Target="slides/slide9.xml"/><Relationship Id="rId36" Type="http://schemas.openxmlformats.org/officeDocument/2006/relationships/font" Target="fonts/HelveticaNeue-italic.fntdata"/><Relationship Id="rId17" Type="http://schemas.openxmlformats.org/officeDocument/2006/relationships/slide" Target="slides/slide12.xml"/><Relationship Id="rId39" Type="http://schemas.openxmlformats.org/officeDocument/2006/relationships/font" Target="fonts/BricolageGrotesque-bold.fntdata"/><Relationship Id="rId16" Type="http://schemas.openxmlformats.org/officeDocument/2006/relationships/slide" Target="slides/slide11.xml"/><Relationship Id="rId38" Type="http://schemas.openxmlformats.org/officeDocument/2006/relationships/font" Target="fonts/BricolageGrotesque-regular.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rlwBIK5Ole4qhpY_egG0kpugR06wBwMv/edit"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ational-policies.eacea.ec.europa.eu/youthwiki/chapters/netherlands/68-media-literacy-and-safe-use-of-new-media?utm_source=chatgpt.com" TargetMode="External"/><Relationship Id="rId3" Type="http://schemas.openxmlformats.org/officeDocument/2006/relationships/hyperlink" Target="https://netwerkmediawijsheid.nl/wp-content/uploads/2021/11/The-Dutch-Media-Literacy-Competency-Model-2021.pdf?utm_source=chatgpt.com" TargetMode="External"/><Relationship Id="rId4" Type="http://schemas.openxmlformats.org/officeDocument/2006/relationships/hyperlink" Target="https://netwerkmediawijsheid.nl/over-ons/about-dutch-media-literacy-network/" TargetMode="External"/><Relationship Id="rId5" Type="http://schemas.openxmlformats.org/officeDocument/2006/relationships/hyperlink" Target="https://netwerkmediawijsheid.nl/over-ons/about-dutch-media-literacy-network/"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urydice.eacea.ec.europa.eu/eurypedia/finland/single-structure-primary-and-lower-secondary-education"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dlet.com/euphoricweekendliterature/what-are-the-possible-practical-ways-to-prepare-school-leade-kmts0b8tqtemn210" TargetMode="External"/><Relationship Id="rId3" Type="http://schemas.openxmlformats.org/officeDocument/2006/relationships/hyperlink" Target="https://padlet.com/euphoricweekendliterature/what-are-the-possible-practical-ways-to-prepare-school-leade-kmts0b8tqtemn210" TargetMode="External"/><Relationship Id="rId4" Type="http://schemas.openxmlformats.org/officeDocument/2006/relationships/hyperlink" Target="https://padlet.com/euphoricweekendliterature/what-are-the-possible-practical-ways-to-prepare-school-leade-kmts0b8tqtemn210" TargetMode="External"/><Relationship Id="rId9" Type="http://schemas.openxmlformats.org/officeDocument/2006/relationships/hyperlink" Target="https://padlet.com/euphoricweekendliterature/what-are-the-possible-practical-ways-to-prepare-school-leade-kmts0b8tqtemn210" TargetMode="External"/><Relationship Id="rId5" Type="http://schemas.openxmlformats.org/officeDocument/2006/relationships/hyperlink" Target="https://docs.google.com/document/d/1NVyQo3Koykkqa20tgn8vNsJF8cxkJGS6/edi" TargetMode="External"/><Relationship Id="rId6" Type="http://schemas.openxmlformats.org/officeDocument/2006/relationships/hyperlink" Target="https://padlet.com/euphoricweekendliterature/what-are-the-possible-practical-ways-to-prepare-school-leade-kmts0b8tqtemn210" TargetMode="External"/><Relationship Id="rId7" Type="http://schemas.openxmlformats.org/officeDocument/2006/relationships/hyperlink" Target="https://padlet.com/euphoricweekendliterature/what-are-the-possible-practical-ways-to-prepare-school-leade-kmts0b8tqtemn210" TargetMode="External"/><Relationship Id="rId8" Type="http://schemas.openxmlformats.org/officeDocument/2006/relationships/hyperlink" Target="https://padlet.com/euphoricweekendliterature/what-are-the-possible-practical-ways-to-prepare-school-leade-kmts0b8tqtemn210"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ecd.org/content/dam/oecd/en/about/projects/edu/education-policy-outlook/274156-EDUCATION%20POLICY%20OUTLOOK%20GERMANY_EN.pdf?utm_source=chatgpt.com"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ecd.org/content/dam/oecd/en/about/projects/edu/education-policy-outlook/274156-EDUCATION%20POLICY%20OUTLOOK%20GERMANY_EN.pdf?utm_source=chatgpt.com"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u/0/folders/1cf0UZP5PlUtuBERjdFbp6VH84V9PFGiJ" TargetMode="External"/><Relationship Id="rId3" Type="http://schemas.openxmlformats.org/officeDocument/2006/relationships/hyperlink" Target="https://drive.google.com/drive/u/0/folders/1cf0UZP5PlUtuBERjdFbp6VH84V9PFGiJ"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orms.office.com/Pages/DesignPageV2.aspx?prevorigin=shell&amp;origin=NeoPortalPage&amp;subpage=design&amp;id=GOURaIe3o0GK9JjK7OLoEWsTznmsNOJPlYNppBSRjkdUQzdJV0RLVTVGNVA2OE9PSFhRMjkyUVFZMy4u&amp;analysis=true"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rte.ie/news/ulster/2025/0324/1503715-school-closures-security/#:~:text=Nine%20schools%20across%20Northern%20Ireland,to%20a%20%22security%20concern"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DoF3q8x-XOk5dVdR53JN6NPNDpR_xzP/edit"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_Qa2fWlWfwEkVjINPaLHdNPdphBxpmvE?usp=drive_link" TargetMode="External"/><Relationship Id="rId3" Type="http://schemas.openxmlformats.org/officeDocument/2006/relationships/hyperlink" Target="https://drive.google.com/drive/u/0/folders/1_Qa2fWlWfwEkVjINPaLHdNPdphBxpmvE"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ksIqV8RIwVs8K1tBTwA8eVDf5aaCkuMD/edit" TargetMode="External"/><Relationship Id="rId3" Type="http://schemas.openxmlformats.org/officeDocument/2006/relationships/hyperlink" Target="https://padlet.com/euphoricweekendliterature/refection-s-on-problem-solving-scenarios-1la0gklv90v9oweb/slideshow"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IE" sz="1100" u="none" cap="none" strike="noStrike">
                <a:solidFill>
                  <a:srgbClr val="FF0000"/>
                </a:solidFill>
                <a:latin typeface="Arial"/>
                <a:ea typeface="Arial"/>
                <a:cs typeface="Arial"/>
                <a:sym typeface="Arial"/>
              </a:rPr>
              <a:t>Asynchronous/Synchronous Training Module: Problem Solving </a:t>
            </a:r>
            <a:endParaRPr/>
          </a:p>
          <a:p>
            <a:pPr indent="0" lvl="0" marL="158750" rtl="0" algn="l">
              <a:lnSpc>
                <a:spcPct val="100000"/>
              </a:lnSpc>
              <a:spcBef>
                <a:spcPts val="0"/>
              </a:spcBef>
              <a:spcAft>
                <a:spcPts val="0"/>
              </a:spcAft>
              <a:buSzPts val="1100"/>
              <a:buNone/>
            </a:pPr>
            <a:r>
              <a:t/>
            </a:r>
            <a:endParaRPr b="0">
              <a:solidFill>
                <a:srgbClr val="FF0000"/>
              </a:solidFill>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Total Duration</a:t>
            </a:r>
            <a:r>
              <a:rPr b="0" i="0" lang="en-IE" sz="1100" u="none" cap="none" strike="noStrike">
                <a:solidFill>
                  <a:srgbClr val="000000"/>
                </a:solidFill>
                <a:latin typeface="Arial"/>
                <a:ea typeface="Arial"/>
                <a:cs typeface="Arial"/>
                <a:sym typeface="Arial"/>
              </a:rPr>
              <a:t>: ~2 hours</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Format</a:t>
            </a:r>
            <a:r>
              <a:rPr b="0" i="0" lang="en-IE" sz="1100" u="none" cap="none" strike="noStrike">
                <a:solidFill>
                  <a:srgbClr val="000000"/>
                </a:solidFill>
                <a:latin typeface="Arial"/>
                <a:ea typeface="Arial"/>
                <a:cs typeface="Arial"/>
                <a:sym typeface="Arial"/>
              </a:rPr>
              <a:t>: Self-paced online course or alternatively synchronous online course(LMS or learning platform), with optional peer exchanges via forum/comments</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Target Audience</a:t>
            </a:r>
            <a:r>
              <a:rPr b="0" i="0" lang="en-IE" sz="1100" u="none" cap="none" strike="noStrike">
                <a:solidFill>
                  <a:srgbClr val="000000"/>
                </a:solidFill>
                <a:latin typeface="Arial"/>
                <a:ea typeface="Arial"/>
                <a:cs typeface="Arial"/>
                <a:sym typeface="Arial"/>
              </a:rPr>
              <a:t>: School Leaders (L), Teachers (T), Parents (P)</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Delivery Tools</a:t>
            </a:r>
            <a:r>
              <a:rPr b="0" i="0" lang="en-IE" sz="1100" u="none" cap="none" strike="noStrike">
                <a:solidFill>
                  <a:srgbClr val="000000"/>
                </a:solidFill>
                <a:latin typeface="Arial"/>
                <a:ea typeface="Arial"/>
                <a:cs typeface="Arial"/>
                <a:sym typeface="Arial"/>
              </a:rPr>
              <a:t>:</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The trainer generates a video guiding the participants through the module.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LMS (e.g. Moodle, Google Classroom, Canvas)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Google Docs/Padlet (for collaborative exercises)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Microsoft/Google Forms (entry/exit assessments)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Pre-recorded video/podcast inputs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Optional discussion forums</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Section ,Name, Time ,Mode </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Section 1 Introduction &amp; Icebreaker 20 min Video + Quiz</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Section 2 DEAR Problem-Solving Process 80 min Read + Apply</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Section 3 Reflection &amp; Action Planning 20 min Template + Forum</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Online synchronous resources for trainers</a:t>
            </a:r>
            <a:endParaRPr/>
          </a:p>
          <a:p>
            <a:pPr indent="0" lvl="0" marL="158750" rtl="0" algn="l">
              <a:lnSpc>
                <a:spcPct val="100000"/>
              </a:lnSpc>
              <a:spcBef>
                <a:spcPts val="0"/>
              </a:spcBef>
              <a:spcAft>
                <a:spcPts val="0"/>
              </a:spcAft>
              <a:buSzPts val="1100"/>
              <a:buNone/>
            </a:pPr>
            <a:r>
              <a:rPr lang="en-IE" sz="1100" u="sng">
                <a:solidFill>
                  <a:schemeClr val="hlink"/>
                </a:solidFill>
                <a:hlinkClick r:id="rId2"/>
              </a:rPr>
              <a:t>https://docs.google.com/document/d/1rlwBIK5Ole4qhpY_egG0kpugR06wBwMv/edit</a:t>
            </a:r>
            <a:endParaRPr sz="1100"/>
          </a:p>
          <a:p>
            <a:pPr indent="-228600" lvl="0" marL="457200" rtl="0" algn="l">
              <a:lnSpc>
                <a:spcPct val="100000"/>
              </a:lnSpc>
              <a:spcBef>
                <a:spcPts val="0"/>
              </a:spcBef>
              <a:spcAft>
                <a:spcPts val="0"/>
              </a:spcAft>
              <a:buSzPts val="1100"/>
              <a:buNone/>
            </a:pPr>
            <a:r>
              <a:t/>
            </a:r>
            <a:endParaRPr b="0"/>
          </a:p>
          <a:p>
            <a:pPr indent="0" lvl="0" marL="15875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IE"/>
              <a:t>The Participants can now see how well they analysed the problem against the discussion questions in this slide.</a:t>
            </a:r>
            <a:r>
              <a:rPr b="1" i="0" lang="en-IE" sz="1100" u="none" cap="none" strike="noStrike">
                <a:solidFill>
                  <a:srgbClr val="000000"/>
                </a:solidFill>
                <a:latin typeface="Arial"/>
                <a:ea typeface="Arial"/>
                <a:cs typeface="Arial"/>
                <a:sym typeface="Arial"/>
              </a:rPr>
              <a:t> </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Focus on Country: </a:t>
            </a:r>
            <a:r>
              <a:rPr b="0" i="0" lang="en-IE" sz="1100" u="none" cap="none" strike="noStrike">
                <a:solidFill>
                  <a:srgbClr val="000000"/>
                </a:solidFill>
                <a:latin typeface="Arial"/>
                <a:ea typeface="Arial"/>
                <a:cs typeface="Arial"/>
                <a:sym typeface="Arial"/>
              </a:rPr>
              <a:t>Example: Finland</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Finland – Focus on Critical Thinking in Basic Education</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​Finland's basic education system places a strong emphasis on cultivating critical thinking skills across all subjects. The National Core Curriculum integrates transversal competencies, such as "thinking and learning to learn," to promote analytical reasoning and problem-solving abilities. Media literacy is a key component, encouraging students to discern bias, differentiate between fact and opinion, and understand the influence of media messages.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t>
            </a:r>
            <a:r>
              <a:rPr b="1" i="0" lang="en-IE" sz="1100" u="none" cap="none" strike="noStrike">
                <a:solidFill>
                  <a:srgbClr val="000000"/>
                </a:solidFill>
                <a:latin typeface="Arial"/>
                <a:ea typeface="Arial"/>
                <a:cs typeface="Arial"/>
                <a:sym typeface="Arial"/>
              </a:rPr>
              <a:t>Reference:</a:t>
            </a:r>
            <a:r>
              <a:rPr b="0" i="0" lang="en-IE" sz="1100" u="none" cap="none" strike="noStrike">
                <a:solidFill>
                  <a:srgbClr val="000000"/>
                </a:solidFill>
                <a:latin typeface="Arial"/>
                <a:ea typeface="Arial"/>
                <a:cs typeface="Arial"/>
                <a:sym typeface="Arial"/>
              </a:rPr>
              <a:t> Finnish National Agency for Education – National Core Curriculum for Primary and Lower Secondary (Basic) Education.</a:t>
            </a:r>
            <a:endParaRPr/>
          </a:p>
          <a:p>
            <a:pPr indent="0" lvl="0" marL="0" rtl="0" algn="l">
              <a:lnSpc>
                <a:spcPct val="100000"/>
              </a:lnSpc>
              <a:spcBef>
                <a:spcPts val="0"/>
              </a:spcBef>
              <a:spcAft>
                <a:spcPts val="0"/>
              </a:spcAft>
              <a:buSzPts val="1100"/>
              <a:buNone/>
            </a:pPr>
            <a:r>
              <a:t/>
            </a:r>
            <a:endParaRPr/>
          </a:p>
        </p:txBody>
      </p:sp>
      <p:sp>
        <p:nvSpPr>
          <p:cNvPr id="250" name="Google Shape;25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Netherlands – Emphasis on Media Literacy in Curriculum</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 </a:t>
            </a:r>
            <a:r>
              <a:rPr b="0" i="0" lang="en-IE" sz="1100" u="none" cap="none" strike="noStrike">
                <a:solidFill>
                  <a:srgbClr val="000000"/>
                </a:solidFill>
                <a:latin typeface="Arial"/>
                <a:ea typeface="Arial"/>
                <a:cs typeface="Arial"/>
                <a:sym typeface="Arial"/>
              </a:rPr>
              <a:t>The Netherlands emphasises media literacy within its educational framework, focusing on equipping students with critical skills to navigate the digital landscape. The Dutch Media Literacy Network (Netwerk Mediawijsheid), established in 2008, plays a pivotal role by coordinating efforts among over 1,100 organizations to promote media literacy across various sectors, including education, libraries, and cultural institutions. Furthermore, the Dutch Media Literacy Competency Model 2021 outlines eight key competencies—such as, understanding media, reflecting on media use, and creating with media—to guide individuals in becoming conscious, critical, and active participants in a media-saturated society.​</a:t>
            </a:r>
            <a:endParaRPr/>
          </a:p>
          <a:p>
            <a:pPr indent="-298450" lvl="0" marL="457200" rtl="0" algn="l">
              <a:lnSpc>
                <a:spcPct val="100000"/>
              </a:lnSpc>
              <a:spcBef>
                <a:spcPts val="0"/>
              </a:spcBef>
              <a:spcAft>
                <a:spcPts val="0"/>
              </a:spcAft>
              <a:buSzPts val="1100"/>
              <a:buChar char="●"/>
            </a:pPr>
            <a:r>
              <a:rPr b="1"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Media and Learning Association+2national-policies.eacea.ec.europa.eu+2Netwerk Mediawijsheid+2</a:t>
            </a:r>
            <a:r>
              <a:rPr b="1" i="0" lang="en-IE" sz="1100" u="sng" cap="none" strike="noStrike">
                <a:solidFill>
                  <a:srgbClr val="000000"/>
                </a:solidFill>
                <a:latin typeface="Arial"/>
                <a:ea typeface="Arial"/>
                <a:cs typeface="Arial"/>
                <a:sym typeface="Arial"/>
                <a:hlinkClick r:id="rId3">
                  <a:extLst>
                    <a:ext uri="{A12FA001-AC4F-418D-AE19-62706E023703}">
                      <ahyp:hlinkClr val="tx"/>
                    </a:ext>
                  </a:extLst>
                </a:hlinkClick>
              </a:rPr>
              <a:t>Netwerk Mediawijsheid+1Netwerk Mediawijsheid+1</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Reference: Dutch Media Literacy Network – About Us:</a:t>
            </a:r>
            <a:r>
              <a:rPr b="0" i="0" lang="en-IE" sz="1100" u="sng" cap="none" strike="noStrike">
                <a:solidFill>
                  <a:srgbClr val="000000"/>
                </a:solidFill>
                <a:latin typeface="Arial"/>
                <a:ea typeface="Arial"/>
                <a:cs typeface="Arial"/>
                <a:sym typeface="Arial"/>
                <a:hlinkClick r:id="rId4">
                  <a:extLst>
                    <a:ext uri="{A12FA001-AC4F-418D-AE19-62706E023703}">
                      <ahyp:hlinkClr val="tx"/>
                    </a:ext>
                  </a:extLst>
                </a:hlinkClick>
              </a:rPr>
              <a:t> </a:t>
            </a:r>
            <a:r>
              <a:rPr b="1" i="0" lang="en-IE" sz="1100" u="sng" cap="none" strike="noStrike">
                <a:solidFill>
                  <a:srgbClr val="000000"/>
                </a:solidFill>
                <a:latin typeface="Arial"/>
                <a:ea typeface="Arial"/>
                <a:cs typeface="Arial"/>
                <a:sym typeface="Arial"/>
                <a:hlinkClick r:id="rId5">
                  <a:extLst>
                    <a:ext uri="{A12FA001-AC4F-418D-AE19-62706E023703}">
                      <ahyp:hlinkClr val="tx"/>
                    </a:ext>
                  </a:extLst>
                </a:hlinkClick>
              </a:rPr>
              <a:t>https://netwerkmediawijsheid.nl/over-ons/about-dutch-media-literacy-network/</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65" name="Google Shape;26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Three Scenarios to start the conversation on Problem Solving:</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1. School-Level Scenario – AI-Generated Cheating Scandal</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A high school discovers that several students have submitted essays written by AI tools that contained factual errors and fabricated sources. The school administration is unsure whether to treat this as cheating, misinformation, or both. Students argue they didn’t intend to mislead but lacked the skills to verify the AI's output.</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Debate Prompt: </a:t>
            </a:r>
            <a:r>
              <a:rPr b="0" i="1" lang="en-IE" sz="1100" u="none" cap="none" strike="noStrike">
                <a:solidFill>
                  <a:srgbClr val="000000"/>
                </a:solidFill>
                <a:latin typeface="Arial"/>
                <a:ea typeface="Arial"/>
                <a:cs typeface="Arial"/>
                <a:sym typeface="Arial"/>
              </a:rPr>
              <a:t>Should students be punished for spreading misinformation if it was unintentional and AI-generated?</a:t>
            </a:r>
            <a:endParaRPr b="0"/>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do you assume is happening?</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evidence supports your view?</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might be the root cause, and how could you find out more?</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2. National-Level Scenario – Textbook Revision Controversy</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A country’s education ministry introduces new history textbooks that downplay certain events and amplify others based on a recent government narrative. Teachers, students, and historians accuse the government of spreading disinformation to shape national identity.</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Debate Prompt: </a:t>
            </a:r>
            <a:r>
              <a:rPr b="0" i="1" lang="en-IE" sz="1100" u="none" cap="none" strike="noStrike">
                <a:solidFill>
                  <a:srgbClr val="000000"/>
                </a:solidFill>
                <a:latin typeface="Arial"/>
                <a:ea typeface="Arial"/>
                <a:cs typeface="Arial"/>
                <a:sym typeface="Arial"/>
              </a:rPr>
              <a:t>Should schools have the power to challenge national curricula if it's accused of promoting disinformation?</a:t>
            </a:r>
            <a:endParaRPr b="0"/>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 What do you assume is happening?</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evidence supports your view?</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might be the root cause, and how could you find out more?</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3. International-Level Scenario – Viral Conflict Video in Classrooms</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A video allegedly showing war crimes in an international conflict goes viral and is shown in classrooms around the world to spark discussion. Later, fact-checkers reveal the video was doctored using deepfake technology. The damage is done—students have already formed strong opinions.</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Debate Prompt: </a:t>
            </a:r>
            <a:r>
              <a:rPr b="0" i="1" lang="en-IE" sz="1100" u="none" cap="none" strike="noStrike">
                <a:solidFill>
                  <a:srgbClr val="000000"/>
                </a:solidFill>
                <a:latin typeface="Arial"/>
                <a:ea typeface="Arial"/>
                <a:cs typeface="Arial"/>
                <a:sym typeface="Arial"/>
              </a:rPr>
              <a:t>How can schools responsibly teach global current events without becoming vehicles for international disinformation?</a:t>
            </a:r>
            <a:endParaRPr b="0"/>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do you assume is happening?</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evidence supports your view?</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What might be the root cause, and how could you find out more?</a:t>
            </a:r>
            <a:endParaRPr b="0"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0"/>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Finland:</a:t>
            </a:r>
            <a:r>
              <a:rPr b="0" i="0" lang="en-IE" sz="1100" u="none" cap="none" strike="noStrike">
                <a:solidFill>
                  <a:srgbClr val="000000"/>
                </a:solidFill>
                <a:latin typeface="Arial"/>
                <a:ea typeface="Arial"/>
                <a:cs typeface="Arial"/>
                <a:sym typeface="Arial"/>
              </a:rPr>
              <a:t> Critical thinking and transversal competencies in basic education.</a:t>
            </a:r>
            <a:br>
              <a:rPr b="0" i="0" lang="en-IE" sz="1100" u="none" cap="none" strike="noStrike">
                <a:solidFill>
                  <a:srgbClr val="000000"/>
                </a:solidFill>
                <a:latin typeface="Arial"/>
                <a:ea typeface="Arial"/>
                <a:cs typeface="Arial"/>
                <a:sym typeface="Arial"/>
              </a:rPr>
            </a:br>
            <a:r>
              <a:rPr b="0"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https://eurydice.eacea.ec.europa.eu/eurypedia/finland/single-structure-primary-and-lower-secondary-education</a:t>
            </a:r>
            <a:endParaRPr b="0"/>
          </a:p>
          <a:p>
            <a:pPr indent="0" lvl="0" marL="158750" rtl="0" algn="l">
              <a:lnSpc>
                <a:spcPct val="100000"/>
              </a:lnSpc>
              <a:spcBef>
                <a:spcPts val="0"/>
              </a:spcBef>
              <a:spcAft>
                <a:spcPts val="0"/>
              </a:spcAft>
              <a:buSzPts val="1100"/>
              <a:buNone/>
            </a:pPr>
            <a:br>
              <a:rPr lang="en-IE"/>
            </a:br>
            <a:endParaRPr/>
          </a:p>
        </p:txBody>
      </p:sp>
      <p:sp>
        <p:nvSpPr>
          <p:cNvPr id="280" name="Google Shape;280;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3" name="Google Shape;303;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8" name="Google Shape;31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6" name="Google Shape;33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2">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rPr lang="en-IE" u="sng">
                <a:solidFill>
                  <a:srgbClr val="FF0000"/>
                </a:solidFill>
                <a:hlinkClick r:id="rId3">
                  <a:extLst>
                    <a:ext uri="{A12FA001-AC4F-418D-AE19-62706E023703}">
                      <ahyp:hlinkClr val="tx"/>
                    </a:ext>
                  </a:extLst>
                </a:hlinkClick>
              </a:rPr>
              <a:t>Activity 3 Resources</a:t>
            </a:r>
            <a:endParaRPr/>
          </a:p>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4">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rPr lang="en-IE" u="sng">
                <a:solidFill>
                  <a:schemeClr val="hlink"/>
                </a:solidFill>
                <a:hlinkClick r:id="rId5"/>
              </a:rPr>
              <a:t>https://docs.google.com/document/d/1NVyQo3Koykkqa20tgn8vNsJF8cxkJGS6/edi</a:t>
            </a:r>
            <a:endParaRPr/>
          </a:p>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6">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7">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rPr lang="en-IE" u="sng">
                <a:solidFill>
                  <a:srgbClr val="FF0000"/>
                </a:solidFill>
                <a:hlinkClick r:id="rId8">
                  <a:extLst>
                    <a:ext uri="{A12FA001-AC4F-418D-AE19-62706E023703}">
                      <ahyp:hlinkClr val="tx"/>
                    </a:ext>
                  </a:extLst>
                </a:hlinkClick>
              </a:rPr>
              <a:t>Padlet Results Link:</a:t>
            </a:r>
            <a:endParaRPr/>
          </a:p>
          <a:p>
            <a:pPr indent="0" lvl="0" marL="0" marR="0" rtl="0" algn="l">
              <a:lnSpc>
                <a:spcPct val="100000"/>
              </a:lnSpc>
              <a:spcBef>
                <a:spcPts val="0"/>
              </a:spcBef>
              <a:spcAft>
                <a:spcPts val="0"/>
              </a:spcAft>
              <a:buClr>
                <a:srgbClr val="000000"/>
              </a:buClr>
              <a:buSzPts val="1100"/>
              <a:buFont typeface="Arial"/>
              <a:buNone/>
            </a:pPr>
            <a:r>
              <a:rPr lang="en-IE" u="sng">
                <a:solidFill>
                  <a:srgbClr val="2200CC"/>
                </a:solidFill>
                <a:hlinkClick r:id="rId9">
                  <a:extLst>
                    <a:ext uri="{A12FA001-AC4F-418D-AE19-62706E023703}">
                      <ahyp:hlinkClr val="tx"/>
                    </a:ext>
                  </a:extLst>
                </a:hlinkClick>
              </a:rPr>
              <a:t>https://padlet.com/euphoricweekendliterature/what-are-the-possible-practical-ways-to-prepare-school-leade-kmts0b8tqtemn210</a:t>
            </a:r>
            <a:endParaRPr/>
          </a:p>
          <a:p>
            <a:pPr indent="0" lvl="0" marL="0" rtl="0" algn="l">
              <a:lnSpc>
                <a:spcPct val="100000"/>
              </a:lnSpc>
              <a:spcBef>
                <a:spcPts val="0"/>
              </a:spcBef>
              <a:spcAft>
                <a:spcPts val="0"/>
              </a:spcAft>
              <a:buSzPts val="1100"/>
              <a:buNone/>
            </a:pPr>
            <a:r>
              <a:t/>
            </a:r>
            <a:endParaRPr/>
          </a:p>
        </p:txBody>
      </p:sp>
      <p:sp>
        <p:nvSpPr>
          <p:cNvPr id="350" name="Google Shape;35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IE"/>
              <a:t>Here are three signs of fake or misleading content: emotional headlines, lack of clear source, and manipulated visuals.</a:t>
            </a:r>
            <a:br>
              <a:rPr lang="en-IE"/>
            </a:br>
            <a:r>
              <a:rPr lang="en-IE"/>
              <a:t>Do you think staff in your school could spot these easily?</a:t>
            </a:r>
            <a:endParaRPr/>
          </a:p>
          <a:p>
            <a:pPr indent="0" lvl="0" marL="158750" rtl="0" algn="l">
              <a:lnSpc>
                <a:spcPct val="100000"/>
              </a:lnSpc>
              <a:spcBef>
                <a:spcPts val="0"/>
              </a:spcBef>
              <a:spcAft>
                <a:spcPts val="0"/>
              </a:spcAft>
              <a:buSzPts val="1100"/>
              <a:buNone/>
            </a:pPr>
            <a:r>
              <a:rPr lang="en-IE"/>
              <a:t>If not, here’s where we can guide them.</a:t>
            </a:r>
            <a:endParaRPr/>
          </a:p>
        </p:txBody>
      </p:sp>
      <p:sp>
        <p:nvSpPr>
          <p:cNvPr id="369" name="Google Shape;369;p1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I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2" name="Google Shape;40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Problem-solving training is rooted in cognitive psychology, emphasizing how individuals process information, analyse situations, and make decisions. It involves teaching structured methods such as identifying the problem, evaluating solutions, and implementing the best course of action. This training enhances analytical and creative thinking skills by promoting logical reasoning, pattern recognition, and adaptability. The goal is to develop the end users' ability to approach the challenges of misinformation and disinformation systematically, logically, and confidently.</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Introduce cognitive strategies for effective problem-solving based on European pedagogical practices.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Empower educators and parents to approach real-world issues like misinformation and disinformation with logic and structure.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Develop skills in identifying, analysing, and responding to challenges through analytical and creative thinking.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Foster collaboration between user groups (L, T, P) for mutual learning and shared perspectives.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Support the development of a growth mindset, adaptability, and resilience through structured problem-solving processes.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Emphasise European democratic values such as media literacy, civic responsibility, and critical inquiry.</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Learning outcomes: </a:t>
            </a:r>
            <a:endParaRPr b="1"/>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Participants will:</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Understand and apply the steps of structured problem-solving.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Recognise cognitive biases and their impact on decision-making.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Collaborate effectively across stakeholder groups.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Respond to misinformation/disinformation using critical thinking and evidence-based approaches.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Use problem-solving strategies in educational and familial settings.</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General outline of the co-presence and/or separation of user groups and the possibility of mutual learning:</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Initial and final sessions encourage </a:t>
            </a:r>
            <a:r>
              <a:rPr b="1" i="0" lang="en-IE" sz="1100" u="none" cap="none" strike="noStrike">
                <a:solidFill>
                  <a:srgbClr val="000000"/>
                </a:solidFill>
                <a:latin typeface="Arial"/>
                <a:ea typeface="Arial"/>
                <a:cs typeface="Arial"/>
                <a:sym typeface="Arial"/>
              </a:rPr>
              <a:t>co-presence</a:t>
            </a:r>
            <a:r>
              <a:rPr b="0" i="0" lang="en-IE" sz="1100" u="none" cap="none" strike="noStrike">
                <a:solidFill>
                  <a:srgbClr val="000000"/>
                </a:solidFill>
                <a:latin typeface="Arial"/>
                <a:ea typeface="Arial"/>
                <a:cs typeface="Arial"/>
                <a:sym typeface="Arial"/>
              </a:rPr>
              <a:t> for mutual understanding.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Middle sessions include </a:t>
            </a:r>
            <a:r>
              <a:rPr b="1" i="0" lang="en-IE" sz="1100" u="none" cap="none" strike="noStrike">
                <a:solidFill>
                  <a:srgbClr val="000000"/>
                </a:solidFill>
                <a:latin typeface="Arial"/>
                <a:ea typeface="Arial"/>
                <a:cs typeface="Arial"/>
                <a:sym typeface="Arial"/>
              </a:rPr>
              <a:t>targeted group work</a:t>
            </a:r>
            <a:r>
              <a:rPr b="0" i="0" lang="en-IE" sz="1100" u="none" cap="none" strike="noStrike">
                <a:solidFill>
                  <a:srgbClr val="000000"/>
                </a:solidFill>
                <a:latin typeface="Arial"/>
                <a:ea typeface="Arial"/>
                <a:cs typeface="Arial"/>
                <a:sym typeface="Arial"/>
              </a:rPr>
              <a:t> for relevance.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Structured sharing moments foster </a:t>
            </a:r>
            <a:r>
              <a:rPr b="1" i="0" lang="en-IE" sz="1100" u="none" cap="none" strike="noStrike">
                <a:solidFill>
                  <a:srgbClr val="000000"/>
                </a:solidFill>
                <a:latin typeface="Arial"/>
                <a:ea typeface="Arial"/>
                <a:cs typeface="Arial"/>
                <a:sym typeface="Arial"/>
              </a:rPr>
              <a:t>cross-group learning</a:t>
            </a:r>
            <a:r>
              <a:rPr b="0" i="0" lang="en-IE" sz="1100" u="none" cap="none" strike="noStrike">
                <a:solidFill>
                  <a:srgbClr val="000000"/>
                </a:solidFill>
                <a:latin typeface="Arial"/>
                <a:ea typeface="Arial"/>
                <a:cs typeface="Arial"/>
                <a:sym typeface="Arial"/>
              </a:rPr>
              <a:t>.</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Each module is divided into two or more “Sections”, according to the structure each partner deems best for the module. The first section is always the intro and/or icebreaker section. Each section is divided into “Activities”. For specific modules, there is also a sub-module related to “When things go wrong.”</a:t>
            </a:r>
            <a:endParaRPr b="0"/>
          </a:p>
          <a:p>
            <a:pPr indent="0" lvl="0" marL="158750" rtl="0" algn="l">
              <a:lnSpc>
                <a:spcPct val="100000"/>
              </a:lnSpc>
              <a:spcBef>
                <a:spcPts val="0"/>
              </a:spcBef>
              <a:spcAft>
                <a:spcPts val="0"/>
              </a:spcAft>
              <a:buSzPts val="1100"/>
              <a:buNone/>
            </a:pPr>
            <a:r>
              <a:rPr b="1" lang="en-IE"/>
              <a:t>Method:</a:t>
            </a:r>
            <a:endParaRPr/>
          </a:p>
          <a:p>
            <a:pPr indent="0" lvl="0" marL="158750" rtl="0" algn="l">
              <a:lnSpc>
                <a:spcPct val="100000"/>
              </a:lnSpc>
              <a:spcBef>
                <a:spcPts val="0"/>
              </a:spcBef>
              <a:spcAft>
                <a:spcPts val="0"/>
              </a:spcAft>
              <a:buSzPts val="1100"/>
              <a:buNone/>
            </a:pPr>
            <a:r>
              <a:rPr b="1" lang="en-IE"/>
              <a:t>Resources:</a:t>
            </a:r>
            <a:br>
              <a:rPr lang="en-IE"/>
            </a:br>
            <a:endParaRPr/>
          </a:p>
        </p:txBody>
      </p:sp>
      <p:sp>
        <p:nvSpPr>
          <p:cNvPr id="108" name="Google Shape;10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Focus on Country:</a:t>
            </a:r>
            <a:r>
              <a:rPr b="0" i="0" lang="en-IE" sz="1100" u="none" cap="none" strike="noStrike">
                <a:solidFill>
                  <a:srgbClr val="000000"/>
                </a:solidFill>
                <a:latin typeface="Arial"/>
                <a:ea typeface="Arial"/>
                <a:cs typeface="Arial"/>
                <a:sym typeface="Arial"/>
              </a:rPr>
              <a:t> </a:t>
            </a:r>
            <a:r>
              <a:rPr b="1" i="0" lang="en-IE" sz="1100" u="none" cap="none" strike="noStrike">
                <a:solidFill>
                  <a:srgbClr val="000000"/>
                </a:solidFill>
                <a:latin typeface="Arial"/>
                <a:ea typeface="Arial"/>
                <a:cs typeface="Arial"/>
                <a:sym typeface="Arial"/>
              </a:rPr>
              <a:t>Example Germany – Emphasis on Structured Evaluation and Feedback Culture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Germany's education system places a strong emphasis on structured evaluation and a robust feedback culture. School supervisory authorities and pedagogical institutes play a pivotal role by assisting education authorities in system evaluation and recommending changes. Accompanying research examines the effectiveness of reforms and conditions for implementation, ensuring continuous improvement in educational practices.​</a:t>
            </a:r>
            <a:r>
              <a:rPr b="0"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OECD</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Reference:</a:t>
            </a:r>
            <a:r>
              <a:rPr b="0" i="0" lang="en-IE" sz="1100" u="none" cap="none" strike="noStrike">
                <a:solidFill>
                  <a:srgbClr val="000000"/>
                </a:solidFill>
                <a:latin typeface="Arial"/>
                <a:ea typeface="Arial"/>
                <a:cs typeface="Arial"/>
                <a:sym typeface="Arial"/>
              </a:rPr>
              <a:t> OECD Education Policy Outlook: Germany</a:t>
            </a:r>
            <a:endParaRPr/>
          </a:p>
          <a:p>
            <a:pPr indent="0" lvl="0" marL="0" rtl="0" algn="l">
              <a:lnSpc>
                <a:spcPct val="100000"/>
              </a:lnSpc>
              <a:spcBef>
                <a:spcPts val="0"/>
              </a:spcBef>
              <a:spcAft>
                <a:spcPts val="0"/>
              </a:spcAft>
              <a:buSzPts val="1100"/>
              <a:buNone/>
            </a:pPr>
            <a:r>
              <a:t/>
            </a:r>
            <a:endParaRPr/>
          </a:p>
        </p:txBody>
      </p:sp>
      <p:sp>
        <p:nvSpPr>
          <p:cNvPr id="419" name="Google Shape;41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lang="en-IE"/>
              <a:t>Why Teachers Must Reflect and Analyse Before Acting</a:t>
            </a:r>
            <a:br>
              <a:rPr b="1" lang="en-IE"/>
            </a:br>
            <a:r>
              <a:rPr b="1" lang="en-IE"/>
              <a:t>(CALM Technique: Context – Analyse – Learn – Manage)</a:t>
            </a:r>
            <a:endParaRPr/>
          </a:p>
          <a:p>
            <a:pPr indent="-298450" lvl="0" marL="457200" rtl="0" algn="l">
              <a:lnSpc>
                <a:spcPct val="100000"/>
              </a:lnSpc>
              <a:spcBef>
                <a:spcPts val="0"/>
              </a:spcBef>
              <a:spcAft>
                <a:spcPts val="0"/>
              </a:spcAft>
              <a:buSzPts val="1100"/>
              <a:buChar char="●"/>
            </a:pPr>
            <a:r>
              <a:rPr b="1" lang="en-IE"/>
              <a:t>Context:</a:t>
            </a:r>
            <a:r>
              <a:rPr lang="en-IE"/>
              <a:t> Teachers operate in environments where information spreads rapidly, especially through social media. Fake news, misinformation, and disinformation can easily reach students, staff, and parents, creating confusion, fear, or conflict if not properly understood.</a:t>
            </a:r>
            <a:endParaRPr/>
          </a:p>
          <a:p>
            <a:pPr indent="-298450" lvl="0" marL="457200" rtl="0" algn="l">
              <a:lnSpc>
                <a:spcPct val="100000"/>
              </a:lnSpc>
              <a:spcBef>
                <a:spcPts val="0"/>
              </a:spcBef>
              <a:spcAft>
                <a:spcPts val="0"/>
              </a:spcAft>
              <a:buSzPts val="1100"/>
              <a:buChar char="●"/>
            </a:pPr>
            <a:r>
              <a:rPr b="1" lang="en-IE"/>
              <a:t>Analyse:</a:t>
            </a:r>
            <a:r>
              <a:rPr lang="en-IE"/>
              <a:t> Before acting, leaders must carefully verify sources, check facts, and consider intent. Analysing whether information is fake news (false but not intentional), misinformation (shared unknowingly), or disinformation (deliberately misleading) helps ensure responses are accurate and proportionate.</a:t>
            </a:r>
            <a:endParaRPr/>
          </a:p>
          <a:p>
            <a:pPr indent="-298450" lvl="0" marL="457200" rtl="0" algn="l">
              <a:lnSpc>
                <a:spcPct val="100000"/>
              </a:lnSpc>
              <a:spcBef>
                <a:spcPts val="0"/>
              </a:spcBef>
              <a:spcAft>
                <a:spcPts val="0"/>
              </a:spcAft>
              <a:buSzPts val="1100"/>
              <a:buChar char="●"/>
            </a:pPr>
            <a:r>
              <a:rPr b="1" lang="en-IE"/>
              <a:t>Learn:</a:t>
            </a:r>
            <a:r>
              <a:rPr lang="en-IE"/>
              <a:t> Reflecting on past incidents allows leaders to recognise patterns in how false information spreads and how communities react. This learning strengthens digital literacy, critical thinking, and future decision-making within the school.</a:t>
            </a:r>
            <a:endParaRPr/>
          </a:p>
          <a:p>
            <a:pPr indent="-298450" lvl="0" marL="457200" rtl="0" algn="l">
              <a:lnSpc>
                <a:spcPct val="100000"/>
              </a:lnSpc>
              <a:spcBef>
                <a:spcPts val="0"/>
              </a:spcBef>
              <a:spcAft>
                <a:spcPts val="0"/>
              </a:spcAft>
              <a:buSzPts val="1100"/>
              <a:buChar char="●"/>
            </a:pPr>
            <a:r>
              <a:rPr b="1" lang="en-IE"/>
              <a:t>Manage:</a:t>
            </a:r>
            <a:r>
              <a:rPr lang="en-IE"/>
              <a:t> Thoughtful reflection supports calm, transparent, and ethical responses. By acting based on evidence rather than emotion, school leaders can manage situations effectively, maintain trust, protect wellbeing, and model responsible information use for the whole school community.</a:t>
            </a:r>
            <a:endParaRPr/>
          </a:p>
          <a:p>
            <a:pPr indent="0" lvl="0" marL="0" rtl="0" algn="l">
              <a:lnSpc>
                <a:spcPct val="100000"/>
              </a:lnSpc>
              <a:spcBef>
                <a:spcPts val="0"/>
              </a:spcBef>
              <a:spcAft>
                <a:spcPts val="0"/>
              </a:spcAft>
              <a:buSzPts val="1100"/>
              <a:buNone/>
            </a:pPr>
            <a:r>
              <a:t/>
            </a:r>
            <a:endParaRPr/>
          </a:p>
        </p:txBody>
      </p:sp>
      <p:sp>
        <p:nvSpPr>
          <p:cNvPr id="433" name="Google Shape;433;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Focus on Country:</a:t>
            </a:r>
            <a:r>
              <a:rPr b="0" i="0" lang="en-IE" sz="1100" u="none" cap="none" strike="noStrike">
                <a:solidFill>
                  <a:srgbClr val="000000"/>
                </a:solidFill>
                <a:latin typeface="Arial"/>
                <a:ea typeface="Arial"/>
                <a:cs typeface="Arial"/>
                <a:sym typeface="Arial"/>
              </a:rPr>
              <a:t> </a:t>
            </a:r>
            <a:r>
              <a:rPr b="1" i="0" lang="en-IE" sz="1100" u="none" cap="none" strike="noStrike">
                <a:solidFill>
                  <a:srgbClr val="000000"/>
                </a:solidFill>
                <a:latin typeface="Arial"/>
                <a:ea typeface="Arial"/>
                <a:cs typeface="Arial"/>
                <a:sym typeface="Arial"/>
              </a:rPr>
              <a:t>Example Germany – Emphasis on Structured Evaluation and Feedback Culture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Germany's education system places a strong emphasis on structured evaluation and a robust feedback culture. School supervisory authorities and pedagogical institutes play a pivotal role by assisting education authorities in system evaluation and recommending changes. Accompanying research examines the effectiveness of reforms and conditions for implementation, ensuring continuous improvement in educational practices.​</a:t>
            </a:r>
            <a:r>
              <a:rPr b="0"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OECD</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Reference:</a:t>
            </a:r>
            <a:r>
              <a:rPr b="0" i="0" lang="en-IE" sz="1100" u="none" cap="none" strike="noStrike">
                <a:solidFill>
                  <a:srgbClr val="000000"/>
                </a:solidFill>
                <a:latin typeface="Arial"/>
                <a:ea typeface="Arial"/>
                <a:cs typeface="Arial"/>
                <a:sym typeface="Arial"/>
              </a:rPr>
              <a:t> OECD Education Policy Outlook: Germany</a:t>
            </a:r>
            <a:endParaRPr/>
          </a:p>
          <a:p>
            <a:pPr indent="0" lvl="0" marL="0" rtl="0" algn="l">
              <a:lnSpc>
                <a:spcPct val="100000"/>
              </a:lnSpc>
              <a:spcBef>
                <a:spcPts val="0"/>
              </a:spcBef>
              <a:spcAft>
                <a:spcPts val="0"/>
              </a:spcAft>
              <a:buSzPts val="1100"/>
              <a:buNone/>
            </a:pPr>
            <a:r>
              <a:t/>
            </a:r>
            <a:endParaRPr/>
          </a:p>
        </p:txBody>
      </p:sp>
      <p:sp>
        <p:nvSpPr>
          <p:cNvPr id="448" name="Google Shape;448;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2" name="Google Shape;46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IE" sz="1100" u="sng">
                <a:solidFill>
                  <a:srgbClr val="FF0000"/>
                </a:solidFill>
                <a:hlinkClick r:id="rId2">
                  <a:extLst>
                    <a:ext uri="{A12FA001-AC4F-418D-AE19-62706E023703}">
                      <ahyp:hlinkClr val="tx"/>
                    </a:ext>
                  </a:extLst>
                </a:hlinkClick>
              </a:rPr>
              <a:t>Problem solving resources</a:t>
            </a:r>
            <a:endParaRPr/>
          </a:p>
          <a:p>
            <a:pPr indent="0" lvl="0" marL="0" marR="0" rtl="0" algn="l">
              <a:lnSpc>
                <a:spcPct val="100000"/>
              </a:lnSpc>
              <a:spcBef>
                <a:spcPts val="0"/>
              </a:spcBef>
              <a:spcAft>
                <a:spcPts val="0"/>
              </a:spcAft>
              <a:buClr>
                <a:srgbClr val="000000"/>
              </a:buClr>
              <a:buSzPts val="1100"/>
              <a:buFont typeface="Arial"/>
              <a:buNone/>
            </a:pPr>
            <a:r>
              <a:rPr lang="en-IE" sz="1100" u="sng">
                <a:solidFill>
                  <a:srgbClr val="2200CC"/>
                </a:solidFill>
                <a:hlinkClick r:id="rId3">
                  <a:extLst>
                    <a:ext uri="{A12FA001-AC4F-418D-AE19-62706E023703}">
                      <ahyp:hlinkClr val="tx"/>
                    </a:ext>
                  </a:extLst>
                </a:hlinkClick>
              </a:rPr>
              <a:t>https://drive.google.com/drive/u/0/folders/1cf0UZP5PlUtuBERjdFbp6VH84V9PFGiJ</a:t>
            </a:r>
            <a:endParaRPr sz="1100"/>
          </a:p>
          <a:p>
            <a:pPr indent="0" lvl="0" marL="0" rtl="0" algn="l">
              <a:lnSpc>
                <a:spcPct val="100000"/>
              </a:lnSpc>
              <a:spcBef>
                <a:spcPts val="0"/>
              </a:spcBef>
              <a:spcAft>
                <a:spcPts val="0"/>
              </a:spcAft>
              <a:buSzPts val="1100"/>
              <a:buNone/>
            </a:pPr>
            <a:r>
              <a:t/>
            </a:r>
            <a:endParaRPr/>
          </a:p>
        </p:txBody>
      </p:sp>
      <p:sp>
        <p:nvSpPr>
          <p:cNvPr id="478" name="Google Shape;47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How much do I know? </a:t>
            </a:r>
            <a:r>
              <a:rPr b="0" i="1" lang="en-IE" sz="1100" u="none" cap="none" strike="noStrike">
                <a:solidFill>
                  <a:srgbClr val="000000"/>
                </a:solidFill>
                <a:latin typeface="Arial"/>
                <a:ea typeface="Arial"/>
                <a:cs typeface="Arial"/>
                <a:sym typeface="Arial"/>
              </a:rPr>
              <a:t>Short entry assessment questionnaire using QR code entry.</a:t>
            </a:r>
            <a:r>
              <a:rPr b="0" i="0" lang="en-IE" sz="1100" u="none" cap="none" strike="noStrike">
                <a:solidFill>
                  <a:srgbClr val="000000"/>
                </a:solidFill>
                <a:latin typeface="Arial"/>
                <a:ea typeface="Arial"/>
                <a:cs typeface="Arial"/>
                <a:sym typeface="Arial"/>
              </a:rPr>
              <a:t> </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Participants receive short stories involving misinformation and must identify the real issue beneath surface-level confusion.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One local school-based story. </a:t>
            </a:r>
            <a:r>
              <a:rPr b="0" i="1" lang="en-IE" sz="1100" u="none" cap="none" strike="noStrike">
                <a:solidFill>
                  <a:srgbClr val="000000"/>
                </a:solidFill>
                <a:latin typeface="Arial"/>
                <a:ea typeface="Arial"/>
                <a:cs typeface="Arial"/>
                <a:sym typeface="Arial"/>
              </a:rPr>
              <a:t>(Predispositions to believe fake news)</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One national-based story.</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One internationally based story.</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Link to view responses</a:t>
            </a:r>
            <a:endParaRPr/>
          </a:p>
          <a:p>
            <a:pPr indent="-298450" lvl="0" marL="457200" marR="0" rtl="0" algn="l">
              <a:lnSpc>
                <a:spcPct val="100000"/>
              </a:lnSpc>
              <a:spcBef>
                <a:spcPts val="0"/>
              </a:spcBef>
              <a:spcAft>
                <a:spcPts val="0"/>
              </a:spcAft>
              <a:buClr>
                <a:srgbClr val="000000"/>
              </a:buClr>
              <a:buSzPts val="1100"/>
              <a:buFont typeface="Arial"/>
              <a:buChar char="●"/>
            </a:pPr>
            <a:r>
              <a:rPr lang="en-IE" sz="1100" u="sng">
                <a:solidFill>
                  <a:srgbClr val="0000FF"/>
                </a:solidFill>
                <a:hlinkClick r:id="rId2">
                  <a:extLst>
                    <a:ext uri="{A12FA001-AC4F-418D-AE19-62706E023703}">
                      <ahyp:hlinkClr val="tx"/>
                    </a:ext>
                  </a:extLst>
                </a:hlinkClick>
              </a:rPr>
              <a:t>https://forms.office.com/Pages/DesignPageV2.aspx?prevorigin=shell&amp;origin=NeoPortalPage&amp;subpage=design&amp;id=GOURaIe3o0GK9JjK7OLoEWsTznmsNOJPlYNppBSRjkdUQzdJV0RLVTVGNVA2OE9PSFhRMjkyUVFZMy4u&amp;analysis=true</a:t>
            </a:r>
            <a:endParaRPr sz="1100"/>
          </a:p>
          <a:p>
            <a:pPr indent="-228600" lvl="0" marL="457200" rtl="0" algn="l">
              <a:lnSpc>
                <a:spcPct val="100000"/>
              </a:lnSpc>
              <a:spcBef>
                <a:spcPts val="0"/>
              </a:spcBef>
              <a:spcAft>
                <a:spcPts val="0"/>
              </a:spcAft>
              <a:buSzPts val="1100"/>
              <a:buNone/>
            </a:pPr>
            <a:r>
              <a:t/>
            </a:r>
            <a:endParaRPr/>
          </a:p>
        </p:txBody>
      </p:sp>
      <p:sp>
        <p:nvSpPr>
          <p:cNvPr id="128" name="Google Shape;12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General Objectives  </a:t>
            </a:r>
            <a:r>
              <a:rPr b="0" i="0" lang="en-IE" sz="1100" u="none" cap="none" strike="noStrike">
                <a:solidFill>
                  <a:srgbClr val="000000"/>
                </a:solidFill>
                <a:latin typeface="Arial"/>
                <a:ea typeface="Arial"/>
                <a:cs typeface="Arial"/>
                <a:sym typeface="Arial"/>
              </a:rPr>
              <a:t>Participants will:</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Learn structured, psychology-informed problem-solving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Build analytical and critical thinking.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Strengthen cross-role collaboration (L-T-P).</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Tackle misinformation/disinformation effectively.</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Foster European democratic values.</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The purpose of the above slide is to show one display of fake information, one of true information and one believed to be true but not substantiated. </a:t>
            </a:r>
            <a:br>
              <a:rPr b="0" i="0" lang="en-IE" sz="1100" u="none" cap="none" strike="noStrike">
                <a:solidFill>
                  <a:srgbClr val="000000"/>
                </a:solidFill>
                <a:latin typeface="Arial"/>
                <a:ea typeface="Arial"/>
                <a:cs typeface="Arial"/>
                <a:sym typeface="Arial"/>
              </a:rPr>
            </a:br>
            <a:endParaRPr/>
          </a:p>
        </p:txBody>
      </p:sp>
      <p:sp>
        <p:nvSpPr>
          <p:cNvPr id="150" name="Google Shape;150;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Section 1: Introduction &amp; Icebreaker</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Total Time</a:t>
            </a:r>
            <a:r>
              <a:rPr b="0" i="0" lang="en-IE" sz="1100" u="none" cap="none" strike="noStrike">
                <a:solidFill>
                  <a:srgbClr val="000000"/>
                </a:solidFill>
                <a:latin typeface="Arial"/>
                <a:ea typeface="Arial"/>
                <a:cs typeface="Arial"/>
                <a:sym typeface="Arial"/>
              </a:rPr>
              <a:t>: ~20 min</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Format</a:t>
            </a:r>
            <a:r>
              <a:rPr b="0" i="0" lang="en-IE" sz="1100" u="none" cap="none" strike="noStrike">
                <a:solidFill>
                  <a:srgbClr val="000000"/>
                </a:solidFill>
                <a:latin typeface="Arial"/>
                <a:ea typeface="Arial"/>
                <a:cs typeface="Arial"/>
                <a:sym typeface="Arial"/>
              </a:rPr>
              <a:t>: Video input + interactive form</a:t>
            </a:r>
            <a:endParaRPr b="0"/>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Activity 1.1 – </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General objectives of the module</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Teach structured, psychology-based problem-solving using the DEAR method (Define, Explore, Act, Reflect).</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Address how cognitive biases impact decision-making.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Equip school leaders, teachers, and parents to handle misinformation/disinformation in education and family contexts.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Strengthen analytical thinking, adaptability, and collaboration across diverse stakeholder roles.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Promote critical inquiry, media literacy, and civic responsibility in line with European values.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Provide a reusable toolkit (scenarios, templates, reflection prompts) that can be adapted across educational levels.</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Learning outcome :</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Understand and apply the DEAR problem-solving framework.</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Identify and reflect on cognitive biases in personal and institutional decision-making.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Collaborate asynchronously across different user groups (L, T, P).</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Apply critical thinking and evidence-based strategies to educational and parental dilemmas.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Create a personalised action plan for using DEAR in real-life contexts.</a:t>
            </a:r>
            <a:br>
              <a:rPr b="0" i="0" lang="en-IE" sz="1100" u="none" cap="none" strike="noStrike">
                <a:solidFill>
                  <a:srgbClr val="000000"/>
                </a:solidFill>
                <a:latin typeface="Arial"/>
                <a:ea typeface="Arial"/>
                <a:cs typeface="Arial"/>
                <a:sym typeface="Arial"/>
              </a:rPr>
            </a:br>
            <a:endParaRPr/>
          </a:p>
        </p:txBody>
      </p:sp>
      <p:sp>
        <p:nvSpPr>
          <p:cNvPr id="167" name="Google Shape;167;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Section 1 - Introduction &amp; Icebreaker (20 mins)</a:t>
            </a:r>
            <a:endParaRPr b="1"/>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Brief description:</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Participants are introduced to the need for problem-solving through real-world examples of misinformation in schools and homes. </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Participants are encouraged to keep a journal of notes throughout the training either in hard copy or digital form&gt;</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Using WP3 quotes, participants reflect on how assumptions affect judgment and practice distinguishing facts from interpretations.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Participants will read an overview of the module or watch or listen to a video on the purpose and content of the module.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Participants can introduce themselves by writing a brief bio of themselves on Padlet.</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IE"/>
              <a:t>Think of a time when misinformation impacted your school. Maybe a rumour, a social-media post, or a misunderstanding that spread fast.</a:t>
            </a:r>
            <a:endParaRPr/>
          </a:p>
          <a:p>
            <a:pPr indent="-298450" lvl="0" marL="457200" rtl="0" algn="l">
              <a:lnSpc>
                <a:spcPct val="100000"/>
              </a:lnSpc>
              <a:spcBef>
                <a:spcPts val="0"/>
              </a:spcBef>
              <a:spcAft>
                <a:spcPts val="0"/>
              </a:spcAft>
              <a:buSzPts val="1100"/>
              <a:buChar char="●"/>
            </a:pPr>
            <a:r>
              <a:rPr lang="en-IE"/>
              <a:t>Talk for two minutes with someone next to you , what happened and how did you respond?</a:t>
            </a:r>
            <a:endParaRPr/>
          </a:p>
          <a:p>
            <a:pPr indent="-298450" lvl="0" marL="457200" rtl="0" algn="l">
              <a:lnSpc>
                <a:spcPct val="100000"/>
              </a:lnSpc>
              <a:spcBef>
                <a:spcPts val="0"/>
              </a:spcBef>
              <a:spcAft>
                <a:spcPts val="0"/>
              </a:spcAft>
              <a:buSzPts val="1100"/>
              <a:buChar char="●"/>
            </a:pPr>
            <a:r>
              <a:rPr lang="en-IE"/>
              <a:t>Maybe 2 People to share their story?</a:t>
            </a:r>
            <a:endParaRPr/>
          </a:p>
          <a:p>
            <a:pPr indent="-298450" lvl="0" marL="457200" rtl="0" algn="l">
              <a:lnSpc>
                <a:spcPct val="100000"/>
              </a:lnSpc>
              <a:spcBef>
                <a:spcPts val="0"/>
              </a:spcBef>
              <a:spcAft>
                <a:spcPts val="0"/>
              </a:spcAft>
              <a:buSzPts val="1100"/>
              <a:buChar char="●"/>
            </a:pPr>
            <a:r>
              <a:rPr lang="en-IE"/>
              <a:t>Thank you,  you’ll see how these stories connect to what we discuss next.</a:t>
            </a:r>
            <a:endParaRPr/>
          </a:p>
          <a:p>
            <a:pPr indent="0" lvl="0" marL="158750" rtl="0" algn="l">
              <a:lnSpc>
                <a:spcPct val="100000"/>
              </a:lnSpc>
              <a:spcBef>
                <a:spcPts val="0"/>
              </a:spcBef>
              <a:spcAft>
                <a:spcPts val="0"/>
              </a:spcAft>
              <a:buSzPts val="1100"/>
              <a:buNone/>
            </a:pPr>
            <a:r>
              <a:rPr b="1" lang="en-IE"/>
              <a:t>Method:</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IE"/>
              <a:t>Resources:</a:t>
            </a:r>
            <a:endParaRPr/>
          </a:p>
          <a:p>
            <a:pPr indent="0" lvl="0" marL="158750" marR="0" rtl="0" algn="l">
              <a:lnSpc>
                <a:spcPct val="100000"/>
              </a:lnSpc>
              <a:spcBef>
                <a:spcPts val="0"/>
              </a:spcBef>
              <a:spcAft>
                <a:spcPts val="0"/>
              </a:spcAft>
              <a:buClr>
                <a:srgbClr val="000000"/>
              </a:buClr>
              <a:buSzPts val="1100"/>
              <a:buFont typeface="Arial"/>
              <a:buNone/>
            </a:pPr>
            <a:r>
              <a:rPr b="1" lang="en-IE" sz="1100"/>
              <a:t>PSNI investigates after email causes six schools to close in (Northern Ireland Scenario, actual)</a:t>
            </a:r>
            <a:endParaRPr/>
          </a:p>
          <a:p>
            <a:pPr indent="-298450" lvl="0" marL="457200" marR="0" rtl="0" algn="l">
              <a:lnSpc>
                <a:spcPct val="100000"/>
              </a:lnSpc>
              <a:spcBef>
                <a:spcPts val="0"/>
              </a:spcBef>
              <a:spcAft>
                <a:spcPts val="0"/>
              </a:spcAft>
              <a:buClr>
                <a:srgbClr val="000000"/>
              </a:buClr>
              <a:buSzPts val="1100"/>
              <a:buFont typeface="Arial"/>
              <a:buChar char="●"/>
            </a:pPr>
            <a:r>
              <a:rPr i="1" lang="en-IE" sz="1100"/>
              <a:t>Threatening email sent to schools in Fermanagh, Tyrone and Antrim</a:t>
            </a:r>
            <a:r>
              <a:rPr lang="en-IE" sz="1100">
                <a:solidFill>
                  <a:srgbClr val="FF0000"/>
                </a:solidFill>
              </a:rPr>
              <a:t>Scenario link: </a:t>
            </a:r>
            <a:r>
              <a:rPr lang="en-IE" sz="1100" u="sng">
                <a:solidFill>
                  <a:schemeClr val="hlink"/>
                </a:solidFill>
                <a:hlinkClick r:id="rId2"/>
              </a:rPr>
              <a:t>www.rte.ie/news/ulster/2025/0324/1503715-school-closures-security/#:~:text=Nine%20schools%20across%20Northern%20Ireland,to%20a%20"security%20concern</a:t>
            </a:r>
            <a:r>
              <a:rPr lang="en-IE" sz="1100"/>
              <a:t>".</a:t>
            </a:r>
            <a:endParaRPr sz="1800"/>
          </a:p>
          <a:p>
            <a:pPr indent="-228600" lvl="0" marL="457200" rtl="0" algn="l">
              <a:lnSpc>
                <a:spcPct val="100000"/>
              </a:lnSpc>
              <a:spcBef>
                <a:spcPts val="0"/>
              </a:spcBef>
              <a:spcAft>
                <a:spcPts val="0"/>
              </a:spcAft>
              <a:buSzPts val="1100"/>
              <a:buNone/>
            </a:pPr>
            <a:r>
              <a:t/>
            </a:r>
            <a:endParaRPr/>
          </a:p>
        </p:txBody>
      </p:sp>
      <p:sp>
        <p:nvSpPr>
          <p:cNvPr id="183" name="Google Shape;183;p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I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IE"/>
              <a:t>General Objectives</a:t>
            </a:r>
            <a:endParaRPr/>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To develop awareness of how assumptions can hinder clear problem identification.</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Recognise and challenge personal biases and assumptions</a:t>
            </a:r>
            <a:r>
              <a:rPr b="0" i="0" lang="en-IE" sz="1100" u="none" cap="none" strike="noStrike">
                <a:solidFill>
                  <a:srgbClr val="000000"/>
                </a:solidFill>
                <a:latin typeface="Arial"/>
                <a:ea typeface="Arial"/>
                <a:cs typeface="Arial"/>
                <a:sym typeface="Arial"/>
              </a:rPr>
              <a:t> that influence how problems are perceived and defined in educational and family contexts.</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Practice distinguishing between symptoms and root causes</a:t>
            </a:r>
            <a:r>
              <a:rPr b="0" i="0" lang="en-IE" sz="1100" u="none" cap="none" strike="noStrike">
                <a:solidFill>
                  <a:srgbClr val="000000"/>
                </a:solidFill>
                <a:latin typeface="Arial"/>
                <a:ea typeface="Arial"/>
                <a:cs typeface="Arial"/>
                <a:sym typeface="Arial"/>
              </a:rPr>
              <a:t> of a problem through structured analysis and guided reflection.</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Develop critical listening and questioning skills</a:t>
            </a:r>
            <a:r>
              <a:rPr b="0" i="0" lang="en-IE" sz="1100" u="none" cap="none" strike="noStrike">
                <a:solidFill>
                  <a:srgbClr val="000000"/>
                </a:solidFill>
                <a:latin typeface="Arial"/>
                <a:ea typeface="Arial"/>
                <a:cs typeface="Arial"/>
                <a:sym typeface="Arial"/>
              </a:rPr>
              <a:t> to uncover hidden or overlooked aspects of complex situations, especially when addressing misinformation and disinformation.</a:t>
            </a:r>
            <a:endParaRPr/>
          </a:p>
          <a:p>
            <a:pPr indent="0" lvl="0" marL="0" rtl="0" algn="l">
              <a:lnSpc>
                <a:spcPct val="100000"/>
              </a:lnSpc>
              <a:spcBef>
                <a:spcPts val="0"/>
              </a:spcBef>
              <a:spcAft>
                <a:spcPts val="0"/>
              </a:spcAft>
              <a:buSzPts val="1100"/>
              <a:buNone/>
            </a:pPr>
            <a:r>
              <a:rPr lang="en-IE"/>
              <a:t>Participants will:</a:t>
            </a:r>
            <a:endParaRPr/>
          </a:p>
          <a:p>
            <a:pPr indent="0" lvl="0" marL="0" rtl="0" algn="l">
              <a:lnSpc>
                <a:spcPct val="100000"/>
              </a:lnSpc>
              <a:spcBef>
                <a:spcPts val="0"/>
              </a:spcBef>
              <a:spcAft>
                <a:spcPts val="0"/>
              </a:spcAft>
              <a:buSzPts val="1100"/>
              <a:buNone/>
            </a:pPr>
            <a:r>
              <a:rPr lang="en-IE"/>
              <a:t>Learn structured, psychology-informed problem-solving (DEAR).</a:t>
            </a:r>
            <a:endParaRPr/>
          </a:p>
          <a:p>
            <a:pPr indent="0" lvl="0" marL="0" rtl="0" algn="l">
              <a:lnSpc>
                <a:spcPct val="100000"/>
              </a:lnSpc>
              <a:spcBef>
                <a:spcPts val="0"/>
              </a:spcBef>
              <a:spcAft>
                <a:spcPts val="0"/>
              </a:spcAft>
              <a:buSzPts val="1100"/>
              <a:buNone/>
            </a:pPr>
            <a:r>
              <a:rPr lang="en-IE"/>
              <a:t>Build analytical and critical thinking.</a:t>
            </a:r>
            <a:endParaRPr/>
          </a:p>
          <a:p>
            <a:pPr indent="0" lvl="0" marL="0" rtl="0" algn="l">
              <a:lnSpc>
                <a:spcPct val="100000"/>
              </a:lnSpc>
              <a:spcBef>
                <a:spcPts val="0"/>
              </a:spcBef>
              <a:spcAft>
                <a:spcPts val="0"/>
              </a:spcAft>
              <a:buSzPts val="1100"/>
              <a:buNone/>
            </a:pPr>
            <a:r>
              <a:rPr lang="en-IE"/>
              <a:t>Strengthen cross-role collaboration (L-T-P).</a:t>
            </a:r>
            <a:endParaRPr/>
          </a:p>
          <a:p>
            <a:pPr indent="0" lvl="0" marL="0" rtl="0" algn="l">
              <a:lnSpc>
                <a:spcPct val="100000"/>
              </a:lnSpc>
              <a:spcBef>
                <a:spcPts val="0"/>
              </a:spcBef>
              <a:spcAft>
                <a:spcPts val="0"/>
              </a:spcAft>
              <a:buSzPts val="1100"/>
              <a:buNone/>
            </a:pPr>
            <a:r>
              <a:rPr lang="en-IE"/>
              <a:t>Tackle misinformation/disinformation effectively.</a:t>
            </a:r>
            <a:endParaRPr/>
          </a:p>
          <a:p>
            <a:pPr indent="0" lvl="0" marL="0" rtl="0" algn="l">
              <a:lnSpc>
                <a:spcPct val="100000"/>
              </a:lnSpc>
              <a:spcBef>
                <a:spcPts val="0"/>
              </a:spcBef>
              <a:spcAft>
                <a:spcPts val="0"/>
              </a:spcAft>
              <a:buSzPts val="1100"/>
              <a:buNone/>
            </a:pPr>
            <a:r>
              <a:rPr lang="en-IE"/>
              <a:t>Foster European democratic values.</a:t>
            </a:r>
            <a:endParaRPr/>
          </a:p>
          <a:p>
            <a:pPr indent="0" lvl="0" marL="0" rtl="0" algn="l">
              <a:lnSpc>
                <a:spcPct val="100000"/>
              </a:lnSpc>
              <a:spcBef>
                <a:spcPts val="0"/>
              </a:spcBef>
              <a:spcAft>
                <a:spcPts val="0"/>
              </a:spcAft>
              <a:buSzPts val="1100"/>
              <a:buNone/>
            </a:pPr>
            <a:r>
              <a:rPr b="1" lang="en-IE"/>
              <a:t>Method</a:t>
            </a:r>
            <a:endParaRPr/>
          </a:p>
          <a:p>
            <a:pPr indent="0" lvl="0" marL="0" rtl="0" algn="l">
              <a:lnSpc>
                <a:spcPct val="100000"/>
              </a:lnSpc>
              <a:spcBef>
                <a:spcPts val="0"/>
              </a:spcBef>
              <a:spcAft>
                <a:spcPts val="0"/>
              </a:spcAft>
              <a:buSzPts val="1100"/>
              <a:buNone/>
            </a:pPr>
            <a:r>
              <a:rPr b="0" lang="en-IE"/>
              <a:t>Introduction to the DEAR method ad explanation plus a breakdown of the  layout of the rest of the training’</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Duration:</a:t>
            </a:r>
            <a:r>
              <a:rPr b="0" i="0" lang="en-IE" sz="1100" u="none" cap="none" strike="noStrike">
                <a:solidFill>
                  <a:srgbClr val="000000"/>
                </a:solidFill>
                <a:latin typeface="Arial"/>
                <a:ea typeface="Arial"/>
                <a:cs typeface="Arial"/>
                <a:sym typeface="Arial"/>
              </a:rPr>
              <a:t> 15–20 minutes</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 </a:t>
            </a:r>
            <a:r>
              <a:rPr b="1" i="0" lang="en-IE" sz="1100" u="none" cap="none" strike="noStrike">
                <a:solidFill>
                  <a:srgbClr val="000000"/>
                </a:solidFill>
                <a:latin typeface="Arial"/>
                <a:ea typeface="Arial"/>
                <a:cs typeface="Arial"/>
                <a:sym typeface="Arial"/>
              </a:rPr>
              <a:t>Description:</a:t>
            </a:r>
            <a:br>
              <a:rPr b="1"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 Participants are given a short, real-life-inspired scenario involving a conflict or misunderstanding at school (e.g., a viral rumour spreading among students). In small groups, they answer three guided questions: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What do you assume is happening?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What evidence supports your view?</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What might be the root cause, and how could you find out more?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Then, they role-play a short dialogue—one person plays a parent/teacher, another plays a student or school leader—to practice critical listening and questioning techniques.</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Purpose:</a:t>
            </a:r>
            <a:br>
              <a:rPr b="1"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This task encourages participants to surface and challenge assumptions, distinguish symptoms from root problems, and practice inquiry-based communication in complex, misinformation-laden situations.</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General description:</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1. Introduction to DEAR (5 min) If using synchronous training</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Briefly explain each step of the DEAR method:</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Define:</a:t>
            </a:r>
            <a:r>
              <a:rPr b="0" i="0" lang="en-IE" sz="1100" u="none" cap="none" strike="noStrike">
                <a:solidFill>
                  <a:srgbClr val="000000"/>
                </a:solidFill>
                <a:latin typeface="Arial"/>
                <a:ea typeface="Arial"/>
                <a:cs typeface="Arial"/>
                <a:sym typeface="Arial"/>
              </a:rPr>
              <a:t> Identify the real problem beneath symptoms.</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Explore:</a:t>
            </a:r>
            <a:r>
              <a:rPr b="0" i="0" lang="en-IE" sz="1100" u="none" cap="none" strike="noStrike">
                <a:solidFill>
                  <a:srgbClr val="000000"/>
                </a:solidFill>
                <a:latin typeface="Arial"/>
                <a:ea typeface="Arial"/>
                <a:cs typeface="Arial"/>
                <a:sym typeface="Arial"/>
              </a:rPr>
              <a:t> Brainstorm possible solutions and evaluate them.</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Act:</a:t>
            </a:r>
            <a:r>
              <a:rPr b="0" i="0" lang="en-IE" sz="1100" u="none" cap="none" strike="noStrike">
                <a:solidFill>
                  <a:srgbClr val="000000"/>
                </a:solidFill>
                <a:latin typeface="Arial"/>
                <a:ea typeface="Arial"/>
                <a:cs typeface="Arial"/>
                <a:sym typeface="Arial"/>
              </a:rPr>
              <a:t> Choose and plan a realistic solution.</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Reflect:</a:t>
            </a:r>
            <a:r>
              <a:rPr b="0" i="0" lang="en-IE" sz="1100" u="none" cap="none" strike="noStrike">
                <a:solidFill>
                  <a:srgbClr val="000000"/>
                </a:solidFill>
                <a:latin typeface="Arial"/>
                <a:ea typeface="Arial"/>
                <a:cs typeface="Arial"/>
                <a:sym typeface="Arial"/>
              </a:rPr>
              <a:t> Review the process, learn, and adjust.</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Trainers select a relatable example applicable to their context(e.g., a fake news social media post saying that a student has been arrested for selling drugs in a school).</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2. Group Work – Applying DEAR (20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Participants are divided into mixed or role-specific groups and assigned a scenario (e.g., misinformation among parents about school policy).</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Task per group:</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Define (10 min):</a:t>
            </a:r>
            <a:r>
              <a:rPr b="0" i="0" lang="en-IE" sz="1100" u="none" cap="none" strike="noStrike">
                <a:solidFill>
                  <a:srgbClr val="000000"/>
                </a:solidFill>
                <a:latin typeface="Arial"/>
                <a:ea typeface="Arial"/>
                <a:cs typeface="Arial"/>
                <a:sym typeface="Arial"/>
              </a:rPr>
              <a:t> Clarify the core problem and the stakeholders involved.</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Explore (10 min):</a:t>
            </a:r>
            <a:r>
              <a:rPr b="0" i="0" lang="en-IE" sz="1100" u="none" cap="none" strike="noStrike">
                <a:solidFill>
                  <a:srgbClr val="000000"/>
                </a:solidFill>
                <a:latin typeface="Arial"/>
                <a:ea typeface="Arial"/>
                <a:cs typeface="Arial"/>
                <a:sym typeface="Arial"/>
              </a:rPr>
              <a:t> Brainstorm solutions, list pros/cons, identify possible consequences.</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Act (10 min):</a:t>
            </a:r>
            <a:r>
              <a:rPr b="0" i="0" lang="en-IE" sz="1100" u="none" cap="none" strike="noStrike">
                <a:solidFill>
                  <a:srgbClr val="000000"/>
                </a:solidFill>
                <a:latin typeface="Arial"/>
                <a:ea typeface="Arial"/>
                <a:cs typeface="Arial"/>
                <a:sym typeface="Arial"/>
              </a:rPr>
              <a:t> Select the best solution and outline the first steps to take.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Reflect (10 min):</a:t>
            </a:r>
            <a:r>
              <a:rPr b="0" i="0" lang="en-IE" sz="1100" u="none" cap="none" strike="noStrike">
                <a:solidFill>
                  <a:srgbClr val="000000"/>
                </a:solidFill>
                <a:latin typeface="Arial"/>
                <a:ea typeface="Arial"/>
                <a:cs typeface="Arial"/>
                <a:sym typeface="Arial"/>
              </a:rPr>
              <a:t> Anticipate obstacles and reflect on how assumptions or emotions influenced decisions.</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3. Sharing &amp; Peer Feedback (10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Each group presents a summary of their DEAR process.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Other groups give short feedback, highlighting strengths and offering one suggestion for improvement.</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4. Recap &amp; Takeaways (5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Highlight the flexibility and real-world relevance of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Encourage participants to try it in their next school or home challenge.</a:t>
            </a:r>
            <a:endParaRPr/>
          </a:p>
          <a:p>
            <a:pPr indent="-228600" lvl="0" marL="45720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rPr b="1" lang="en-IE"/>
              <a:t>Resources</a:t>
            </a:r>
            <a:endParaRPr/>
          </a:p>
          <a:p>
            <a:pPr indent="0" lvl="0" marL="0" rtl="0" algn="l">
              <a:lnSpc>
                <a:spcPct val="100000"/>
              </a:lnSpc>
              <a:spcBef>
                <a:spcPts val="0"/>
              </a:spcBef>
              <a:spcAft>
                <a:spcPts val="0"/>
              </a:spcAft>
              <a:buSzPts val="1100"/>
              <a:buNone/>
            </a:pPr>
            <a:r>
              <a:rPr b="0" lang="en-IE"/>
              <a:t>Access to Smartphone or Laptop</a:t>
            </a:r>
            <a:endParaRPr/>
          </a:p>
          <a:p>
            <a:pPr indent="0" lvl="0" marL="158750" rtl="0" algn="l">
              <a:lnSpc>
                <a:spcPct val="100000"/>
              </a:lnSpc>
              <a:spcBef>
                <a:spcPts val="0"/>
              </a:spcBef>
              <a:spcAft>
                <a:spcPts val="0"/>
              </a:spcAft>
              <a:buSzPts val="1100"/>
              <a:buNone/>
            </a:pPr>
            <a:r>
              <a:rPr b="1" lang="en-IE" sz="1100">
                <a:solidFill>
                  <a:srgbClr val="FF0000"/>
                </a:solidFill>
              </a:rPr>
              <a:t>DEAR handout link:</a:t>
            </a:r>
            <a:endParaRPr/>
          </a:p>
          <a:p>
            <a:pPr indent="-298450" lvl="0" marL="457200" rtl="0" algn="l">
              <a:lnSpc>
                <a:spcPct val="100000"/>
              </a:lnSpc>
              <a:spcBef>
                <a:spcPts val="0"/>
              </a:spcBef>
              <a:spcAft>
                <a:spcPts val="0"/>
              </a:spcAft>
              <a:buSzPts val="1100"/>
              <a:buChar char="●"/>
            </a:pPr>
            <a:r>
              <a:rPr b="1" lang="en-IE" sz="1100">
                <a:solidFill>
                  <a:srgbClr val="FF0000"/>
                </a:solidFill>
              </a:rPr>
              <a:t> </a:t>
            </a:r>
            <a:r>
              <a:rPr lang="en-IE" sz="1100" u="sng">
                <a:solidFill>
                  <a:schemeClr val="hlink"/>
                </a:solidFill>
                <a:hlinkClick r:id="rId2"/>
              </a:rPr>
              <a:t>https://docs.google.com/document/d/1dDoF3q8x-XOk5dVdR53JN6NPNDpR_xzP/edit</a:t>
            </a:r>
            <a:endParaRPr sz="110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Materials:</a:t>
            </a:r>
            <a:r>
              <a:rPr b="0" i="0" lang="en-IE" sz="1100" u="none" cap="none" strike="noStrike">
                <a:solidFill>
                  <a:srgbClr val="000000"/>
                </a:solidFill>
                <a:latin typeface="Arial"/>
                <a:ea typeface="Arial"/>
                <a:cs typeface="Arial"/>
                <a:sym typeface="Arial"/>
              </a:rPr>
              <a:t> Scenario printouts, DEAR worksheets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Define, Explore, Act, Reflect (DEAR)</a:t>
            </a:r>
            <a:endParaRPr/>
          </a:p>
          <a:p>
            <a:pPr indent="0" lvl="0" marL="0" rtl="0" algn="l">
              <a:lnSpc>
                <a:spcPct val="100000"/>
              </a:lnSpc>
              <a:spcBef>
                <a:spcPts val="0"/>
              </a:spcBef>
              <a:spcAft>
                <a:spcPts val="0"/>
              </a:spcAft>
              <a:buSzPts val="1100"/>
              <a:buNone/>
            </a:pPr>
            <a:r>
              <a:t/>
            </a:r>
            <a:endParaRPr/>
          </a:p>
        </p:txBody>
      </p:sp>
      <p:sp>
        <p:nvSpPr>
          <p:cNvPr id="199" name="Google Shape;19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IE"/>
              <a:t>General Objectives</a:t>
            </a:r>
            <a:endParaRPr/>
          </a:p>
          <a:p>
            <a:pPr indent="0" lvl="0" marL="0" rtl="0" algn="l">
              <a:lnSpc>
                <a:spcPct val="100000"/>
              </a:lnSpc>
              <a:spcBef>
                <a:spcPts val="0"/>
              </a:spcBef>
              <a:spcAft>
                <a:spcPts val="0"/>
              </a:spcAft>
              <a:buSzPts val="1100"/>
              <a:buNone/>
            </a:pPr>
            <a:r>
              <a:rPr lang="en-IE"/>
              <a:t>The purpose of this activity is to examine how disinformation or misinformation can impact on a school and to reflect on how many actors can be effected by externally or internally generated fake messaging. </a:t>
            </a:r>
            <a:endParaRPr/>
          </a:p>
          <a:p>
            <a:pPr indent="0" lvl="0" marL="0" rtl="0" algn="l">
              <a:lnSpc>
                <a:spcPct val="100000"/>
              </a:lnSpc>
              <a:spcBef>
                <a:spcPts val="0"/>
              </a:spcBef>
              <a:spcAft>
                <a:spcPts val="0"/>
              </a:spcAft>
              <a:buSzPts val="1100"/>
              <a:buNone/>
            </a:pPr>
            <a:r>
              <a:rPr b="1" lang="en-IE"/>
              <a:t>Method</a:t>
            </a:r>
            <a:endParaRPr/>
          </a:p>
          <a:p>
            <a:pPr indent="-171450" lvl="0" marL="171450" rtl="0" algn="l">
              <a:lnSpc>
                <a:spcPct val="100000"/>
              </a:lnSpc>
              <a:spcBef>
                <a:spcPts val="0"/>
              </a:spcBef>
              <a:spcAft>
                <a:spcPts val="0"/>
              </a:spcAft>
              <a:buSzPts val="1100"/>
              <a:buChar char="●"/>
            </a:pPr>
            <a:r>
              <a:rPr b="0" lang="en-IE"/>
              <a:t>You can work through the scenario shown or select one from the others provided.</a:t>
            </a:r>
            <a:endParaRPr/>
          </a:p>
          <a:p>
            <a:pPr indent="-171450" lvl="0" marL="171450" rtl="0" algn="l">
              <a:lnSpc>
                <a:spcPct val="100000"/>
              </a:lnSpc>
              <a:spcBef>
                <a:spcPts val="0"/>
              </a:spcBef>
              <a:spcAft>
                <a:spcPts val="0"/>
              </a:spcAft>
              <a:buSzPts val="1100"/>
              <a:buChar char="●"/>
            </a:pPr>
            <a:r>
              <a:rPr b="0" lang="en-IE"/>
              <a:t>Read through the scenario.</a:t>
            </a:r>
            <a:endParaRPr/>
          </a:p>
          <a:p>
            <a:pPr indent="-171450" lvl="0" marL="171450" rtl="0" algn="l">
              <a:lnSpc>
                <a:spcPct val="100000"/>
              </a:lnSpc>
              <a:spcBef>
                <a:spcPts val="0"/>
              </a:spcBef>
              <a:spcAft>
                <a:spcPts val="0"/>
              </a:spcAft>
              <a:buSzPts val="1100"/>
              <a:buChar char="●"/>
            </a:pPr>
            <a:r>
              <a:rPr b="0" lang="en-IE"/>
              <a:t>Analyse the problem the misinformation or disinformation will cause.</a:t>
            </a:r>
            <a:endParaRPr/>
          </a:p>
          <a:p>
            <a:pPr indent="-171450" lvl="0" marL="171450" rtl="0" algn="l">
              <a:lnSpc>
                <a:spcPct val="100000"/>
              </a:lnSpc>
              <a:spcBef>
                <a:spcPts val="0"/>
              </a:spcBef>
              <a:spcAft>
                <a:spcPts val="0"/>
              </a:spcAft>
              <a:buSzPts val="1100"/>
              <a:buChar char="●"/>
            </a:pPr>
            <a:r>
              <a:rPr b="0" lang="en-IE"/>
              <a:t>Look at who will be effected.</a:t>
            </a:r>
            <a:endParaRPr/>
          </a:p>
          <a:p>
            <a:pPr indent="-171450" lvl="0" marL="171450" rtl="0" algn="l">
              <a:lnSpc>
                <a:spcPct val="100000"/>
              </a:lnSpc>
              <a:spcBef>
                <a:spcPts val="0"/>
              </a:spcBef>
              <a:spcAft>
                <a:spcPts val="0"/>
              </a:spcAft>
              <a:buSzPts val="1100"/>
              <a:buChar char="●"/>
            </a:pPr>
            <a:r>
              <a:rPr b="0" lang="en-IE"/>
              <a:t>Reflect on how they will be effected.</a:t>
            </a:r>
            <a:endParaRPr/>
          </a:p>
          <a:p>
            <a:pPr indent="0" lvl="0" marL="0" marR="0" rtl="0" algn="l">
              <a:lnSpc>
                <a:spcPct val="100000"/>
              </a:lnSpc>
              <a:spcBef>
                <a:spcPts val="0"/>
              </a:spcBef>
              <a:spcAft>
                <a:spcPts val="0"/>
              </a:spcAft>
              <a:buClr>
                <a:srgbClr val="000000"/>
              </a:buClr>
              <a:buSzPts val="1100"/>
              <a:buFont typeface="Arial"/>
              <a:buNone/>
            </a:pPr>
            <a:r>
              <a:rPr b="1" lang="en-IE"/>
              <a:t>Resources</a:t>
            </a:r>
            <a:endParaRPr/>
          </a:p>
          <a:p>
            <a:pPr indent="0" lvl="0" marL="0" rtl="0" algn="l">
              <a:lnSpc>
                <a:spcPct val="100000"/>
              </a:lnSpc>
              <a:spcBef>
                <a:spcPts val="0"/>
              </a:spcBef>
              <a:spcAft>
                <a:spcPts val="0"/>
              </a:spcAft>
              <a:buSzPts val="1100"/>
              <a:buNone/>
            </a:pPr>
            <a:r>
              <a:rPr lang="en-IE"/>
              <a:t>The link below contains three scenarios which can be used in understanding the problems, </a:t>
            </a:r>
            <a:r>
              <a:rPr i="1" lang="en-IE" sz="1100">
                <a:solidFill>
                  <a:srgbClr val="FF0000"/>
                </a:solidFill>
              </a:rPr>
              <a:t>Alternative Scenario Links:</a:t>
            </a:r>
            <a:endParaRPr/>
          </a:p>
          <a:p>
            <a:pPr indent="-298450" lvl="0" marL="457200" rtl="0" algn="l">
              <a:lnSpc>
                <a:spcPct val="100000"/>
              </a:lnSpc>
              <a:spcBef>
                <a:spcPts val="0"/>
              </a:spcBef>
              <a:spcAft>
                <a:spcPts val="0"/>
              </a:spcAft>
              <a:buSzPts val="1100"/>
              <a:buChar char="●"/>
            </a:pPr>
            <a:r>
              <a:rPr lang="en-IE" sz="1100" u="sng">
                <a:solidFill>
                  <a:schemeClr val="hlink"/>
                </a:solidFill>
                <a:hlinkClick r:id="rId2"/>
              </a:rPr>
              <a:t>https://drive.google.com/drive/folders/1_Qa2fWlWfwEkVjINPaLHdNPdphBxpmvE?usp=drive_link</a:t>
            </a:r>
            <a:endParaRPr sz="1100"/>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General description:</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1. Introduction to DEAR (5 min)</a:t>
            </a:r>
            <a:endParaRPr/>
          </a:p>
          <a:p>
            <a:pPr indent="-298450" lvl="0" marL="457200" marR="0" rtl="0" algn="l">
              <a:lnSpc>
                <a:spcPct val="100000"/>
              </a:lnSpc>
              <a:spcBef>
                <a:spcPts val="0"/>
              </a:spcBef>
              <a:spcAft>
                <a:spcPts val="0"/>
              </a:spcAft>
              <a:buClr>
                <a:srgbClr val="000000"/>
              </a:buClr>
              <a:buSzPts val="1100"/>
              <a:buFont typeface="Arial"/>
              <a:buChar char="●"/>
            </a:pPr>
            <a:r>
              <a:rPr b="1" i="0" lang="en-IE" sz="1100" u="sng" cap="none" strike="noStrike">
                <a:solidFill>
                  <a:srgbClr val="000000"/>
                </a:solidFill>
                <a:latin typeface="Arial"/>
                <a:ea typeface="Arial"/>
                <a:cs typeface="Arial"/>
                <a:sym typeface="Arial"/>
                <a:hlinkClick r:id="rId3">
                  <a:extLst>
                    <a:ext uri="{A12FA001-AC4F-418D-AE19-62706E023703}">
                      <ahyp:hlinkClr val="tx"/>
                    </a:ext>
                  </a:extLst>
                </a:hlinkClick>
              </a:rPr>
              <a:t>https://drive.google.com/drive/u/0/folders/1_Qa2fWlWfwEkVjINPaLHdNPdphBxpmvE</a:t>
            </a:r>
            <a:endParaRPr b="1"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Briefly explain each step of the DEAR method: </a:t>
            </a:r>
            <a:r>
              <a:rPr b="1" i="0" lang="en-IE" sz="1100" u="none" cap="none" strike="noStrike">
                <a:solidFill>
                  <a:srgbClr val="000000"/>
                </a:solidFill>
                <a:latin typeface="Arial"/>
                <a:ea typeface="Arial"/>
                <a:cs typeface="Arial"/>
                <a:sym typeface="Arial"/>
              </a:rPr>
              <a:t>If delivering synchronous training</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Define:</a:t>
            </a:r>
            <a:r>
              <a:rPr b="0" i="0" lang="en-IE" sz="1100" u="none" cap="none" strike="noStrike">
                <a:solidFill>
                  <a:srgbClr val="000000"/>
                </a:solidFill>
                <a:latin typeface="Arial"/>
                <a:ea typeface="Arial"/>
                <a:cs typeface="Arial"/>
                <a:sym typeface="Arial"/>
              </a:rPr>
              <a:t> Identify the real problem beneath symptoms.</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Explore:</a:t>
            </a:r>
            <a:r>
              <a:rPr b="0" i="0" lang="en-IE" sz="1100" u="none" cap="none" strike="noStrike">
                <a:solidFill>
                  <a:srgbClr val="000000"/>
                </a:solidFill>
                <a:latin typeface="Arial"/>
                <a:ea typeface="Arial"/>
                <a:cs typeface="Arial"/>
                <a:sym typeface="Arial"/>
              </a:rPr>
              <a:t> Brainstorm possible solutions and evaluate them.</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Act:</a:t>
            </a:r>
            <a:r>
              <a:rPr b="0" i="0" lang="en-IE" sz="1100" u="none" cap="none" strike="noStrike">
                <a:solidFill>
                  <a:srgbClr val="000000"/>
                </a:solidFill>
                <a:latin typeface="Arial"/>
                <a:ea typeface="Arial"/>
                <a:cs typeface="Arial"/>
                <a:sym typeface="Arial"/>
              </a:rPr>
              <a:t> Choose and plan a realistic solution.</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Reflect:</a:t>
            </a:r>
            <a:r>
              <a:rPr b="0" i="0" lang="en-IE" sz="1100" u="none" cap="none" strike="noStrike">
                <a:solidFill>
                  <a:srgbClr val="000000"/>
                </a:solidFill>
                <a:latin typeface="Arial"/>
                <a:ea typeface="Arial"/>
                <a:cs typeface="Arial"/>
                <a:sym typeface="Arial"/>
              </a:rPr>
              <a:t> Review the process, learn, and adjust.</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IE" sz="1100" u="none" cap="none" strike="noStrike">
                <a:solidFill>
                  <a:srgbClr val="000000"/>
                </a:solidFill>
                <a:latin typeface="Arial"/>
                <a:ea typeface="Arial"/>
                <a:cs typeface="Arial"/>
                <a:sym typeface="Arial"/>
              </a:rPr>
              <a:t>Trainers select a relatable example applicable to their context(e.g., a fake news social media post saying that a student has been arrested for selling drugs in a school).</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2. Group Work – Applying DEAR (20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Participants are divided into mixed or role-specific groups and assigned a scenario (e.g., misinformation among parents about school policy).</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Task per group:</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Define (10 min):</a:t>
            </a:r>
            <a:r>
              <a:rPr b="0" i="0" lang="en-IE" sz="1100" u="none" cap="none" strike="noStrike">
                <a:solidFill>
                  <a:srgbClr val="000000"/>
                </a:solidFill>
                <a:latin typeface="Arial"/>
                <a:ea typeface="Arial"/>
                <a:cs typeface="Arial"/>
                <a:sym typeface="Arial"/>
              </a:rPr>
              <a:t> Clarify the core problem and the stakeholders involved.</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Explore (10 min):</a:t>
            </a:r>
            <a:r>
              <a:rPr b="0" i="0" lang="en-IE" sz="1100" u="none" cap="none" strike="noStrike">
                <a:solidFill>
                  <a:srgbClr val="000000"/>
                </a:solidFill>
                <a:latin typeface="Arial"/>
                <a:ea typeface="Arial"/>
                <a:cs typeface="Arial"/>
                <a:sym typeface="Arial"/>
              </a:rPr>
              <a:t> Brainstorm solutions, list pros/cons, identify possible consequences.</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Act (10 min):</a:t>
            </a:r>
            <a:r>
              <a:rPr b="0" i="0" lang="en-IE" sz="1100" u="none" cap="none" strike="noStrike">
                <a:solidFill>
                  <a:srgbClr val="000000"/>
                </a:solidFill>
                <a:latin typeface="Arial"/>
                <a:ea typeface="Arial"/>
                <a:cs typeface="Arial"/>
                <a:sym typeface="Arial"/>
              </a:rPr>
              <a:t> Select the best solution and outline the first steps to take.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Reflect (10 min):</a:t>
            </a:r>
            <a:r>
              <a:rPr b="0" i="0" lang="en-IE" sz="1100" u="none" cap="none" strike="noStrike">
                <a:solidFill>
                  <a:srgbClr val="000000"/>
                </a:solidFill>
                <a:latin typeface="Arial"/>
                <a:ea typeface="Arial"/>
                <a:cs typeface="Arial"/>
                <a:sym typeface="Arial"/>
              </a:rPr>
              <a:t> Anticipate obstacles and reflect on how assumptions or emotions influenced decisions.</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3. Sharing &amp; Peer Feedback (10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Each group presents a summary of their DEAR process.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Other groups give short feedback, highlighting strengths and offering one suggestion for improvement.</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4. Recap &amp; Takeaways (5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Highlight the flexibility and real-world relevance of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Encourage participants to try it in their next school or home challenge.</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17" name="Google Shape;21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General description</a:t>
            </a:r>
            <a:r>
              <a:rPr b="0" i="0" lang="en-IE" sz="1100" u="none" cap="none" strike="noStrike">
                <a:solidFill>
                  <a:srgbClr val="000000"/>
                </a:solidFill>
                <a:latin typeface="Arial"/>
                <a:ea typeface="Arial"/>
                <a:cs typeface="Arial"/>
                <a:sym typeface="Arial"/>
              </a:rPr>
              <a:t>:</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This section builds awareness of cognitive biases using scenarios and interactive reflection to help participants challenge assumptions and identify root causes of problems.</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Method</a:t>
            </a:r>
            <a:endParaRPr/>
          </a:p>
          <a:p>
            <a:pPr indent="-171450" lvl="0" marL="17145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The participants , following reading the scenario will enter the Padlet and record their thoughts on </a:t>
            </a:r>
            <a:endParaRPr/>
          </a:p>
          <a:p>
            <a:pPr indent="-171450" lvl="0" marL="17145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The </a:t>
            </a:r>
            <a:r>
              <a:rPr b="0" lang="en-IE"/>
              <a:t>challenge that the misinformation or disinformation will cause.</a:t>
            </a:r>
            <a:endParaRPr/>
          </a:p>
          <a:p>
            <a:pPr indent="-171450" lvl="0" marL="171450" rtl="0" algn="l">
              <a:lnSpc>
                <a:spcPct val="100000"/>
              </a:lnSpc>
              <a:spcBef>
                <a:spcPts val="0"/>
              </a:spcBef>
              <a:spcAft>
                <a:spcPts val="0"/>
              </a:spcAft>
              <a:buSzPts val="1100"/>
              <a:buChar char="●"/>
            </a:pPr>
            <a:r>
              <a:rPr b="0" lang="en-IE"/>
              <a:t>Look at who will be effected.</a:t>
            </a:r>
            <a:endParaRPr/>
          </a:p>
          <a:p>
            <a:pPr indent="-171450" lvl="0" marL="171450" rtl="0" algn="l">
              <a:lnSpc>
                <a:spcPct val="100000"/>
              </a:lnSpc>
              <a:spcBef>
                <a:spcPts val="0"/>
              </a:spcBef>
              <a:spcAft>
                <a:spcPts val="0"/>
              </a:spcAft>
              <a:buSzPts val="1100"/>
              <a:buChar char="●"/>
            </a:pPr>
            <a:r>
              <a:rPr b="0" lang="en-IE"/>
              <a:t>Reflect on how they will be effected.</a:t>
            </a:r>
            <a:endParaRPr/>
          </a:p>
          <a:p>
            <a:pPr indent="0" lvl="0" marL="0" rtl="0" algn="l">
              <a:lnSpc>
                <a:spcPct val="100000"/>
              </a:lnSpc>
              <a:spcBef>
                <a:spcPts val="0"/>
              </a:spcBef>
              <a:spcAft>
                <a:spcPts val="0"/>
              </a:spcAft>
              <a:buSzPts val="1100"/>
              <a:buNone/>
            </a:pPr>
            <a:r>
              <a:rPr b="1" lang="en-IE"/>
              <a:t>Resources</a:t>
            </a:r>
            <a:endParaRPr/>
          </a:p>
          <a:p>
            <a:pPr indent="0" lvl="0" marL="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Three Scenarios to start the conversation on Problem Solving:</a:t>
            </a:r>
            <a:endParaRPr/>
          </a:p>
          <a:p>
            <a:pPr indent="0" lvl="0" marL="0" marR="0" rtl="0" algn="l">
              <a:lnSpc>
                <a:spcPct val="100000"/>
              </a:lnSpc>
              <a:spcBef>
                <a:spcPts val="0"/>
              </a:spcBef>
              <a:spcAft>
                <a:spcPts val="0"/>
              </a:spcAft>
              <a:buClr>
                <a:srgbClr val="000000"/>
              </a:buClr>
              <a:buSzPts val="1100"/>
              <a:buFont typeface="Arial"/>
              <a:buNone/>
            </a:pPr>
            <a:r>
              <a:rPr lang="en-IE" sz="1100" u="sng">
                <a:solidFill>
                  <a:schemeClr val="hlink"/>
                </a:solidFill>
                <a:hlinkClick r:id="rId2"/>
              </a:rPr>
              <a:t>https://docs.google.com/document/d/1ksIqV8RIwVs8K1tBTwA8eVDf5aaCkuMD/edit</a:t>
            </a:r>
            <a:endParaRPr b="1"/>
          </a:p>
          <a:p>
            <a:pPr indent="0" lvl="0" marL="0" rtl="0" algn="l">
              <a:lnSpc>
                <a:spcPct val="100000"/>
              </a:lnSpc>
              <a:spcBef>
                <a:spcPts val="0"/>
              </a:spcBef>
              <a:spcAft>
                <a:spcPts val="0"/>
              </a:spcAft>
              <a:buSzPts val="1100"/>
              <a:buNone/>
            </a:pPr>
            <a:r>
              <a:rPr b="1" lang="en-IE"/>
              <a:t>Padlet results link:</a:t>
            </a:r>
            <a:endParaRPr/>
          </a:p>
          <a:p>
            <a:pPr indent="0" lvl="0" marL="0" marR="0" rtl="0" algn="l">
              <a:lnSpc>
                <a:spcPct val="100000"/>
              </a:lnSpc>
              <a:spcBef>
                <a:spcPts val="0"/>
              </a:spcBef>
              <a:spcAft>
                <a:spcPts val="0"/>
              </a:spcAft>
              <a:buClr>
                <a:srgbClr val="000000"/>
              </a:buClr>
              <a:buSzPts val="1100"/>
              <a:buFont typeface="Arial"/>
              <a:buNone/>
            </a:pPr>
            <a:r>
              <a:rPr lang="en-IE" u="sng">
                <a:solidFill>
                  <a:schemeClr val="hlink"/>
                </a:solidFill>
                <a:hlinkClick r:id="rId3"/>
              </a:rPr>
              <a:t>https://padlet.com/euphoricweekendliterature/refection-s-on-problem-solving-scenarios-1la0gklv90v9oweb/slideshow</a:t>
            </a:r>
            <a:endParaRPr/>
          </a:p>
          <a:p>
            <a:pPr indent="0" lvl="0" marL="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33" name="Google Shape;233;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3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3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3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3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3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3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4"/>
          <p:cNvSpPr/>
          <p:nvPr>
            <p:ph idx="2" type="pic"/>
          </p:nvPr>
        </p:nvSpPr>
        <p:spPr>
          <a:xfrm>
            <a:off x="1792288" y="612775"/>
            <a:ext cx="5486400" cy="4114800"/>
          </a:xfrm>
          <a:prstGeom prst="rect">
            <a:avLst/>
          </a:prstGeom>
          <a:noFill/>
          <a:ln>
            <a:noFill/>
          </a:ln>
        </p:spPr>
      </p:sp>
      <p:sp>
        <p:nvSpPr>
          <p:cNvPr id="64" name="Google Shape;64;p3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png"/><Relationship Id="rId11" Type="http://schemas.openxmlformats.org/officeDocument/2006/relationships/hyperlink" Target="https://mydroneproject.eu/" TargetMode="External"/><Relationship Id="rId10" Type="http://schemas.openxmlformats.org/officeDocument/2006/relationships/image" Target="../media/image16.png"/><Relationship Id="rId9" Type="http://schemas.openxmlformats.org/officeDocument/2006/relationships/image" Target="../media/image5.jpg"/><Relationship Id="rId5" Type="http://schemas.openxmlformats.org/officeDocument/2006/relationships/image" Target="../media/image14.png"/><Relationship Id="rId6" Type="http://schemas.openxmlformats.org/officeDocument/2006/relationships/image" Target="../media/image3.png"/><Relationship Id="rId7" Type="http://schemas.openxmlformats.org/officeDocument/2006/relationships/image" Target="../media/image6.png"/><Relationship Id="rId8"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hyperlink" Target="https://www.bemediasmart.i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hyperlink" Target="https://padlet.com/euphoricweekendliterature/what-are-the-possible-practical-ways-to-prepare-school-leade-kmts0b8tqtemn210" TargetMode="External"/><Relationship Id="rId7" Type="http://schemas.openxmlformats.org/officeDocument/2006/relationships/hyperlink" Target="https://padlet.com/euphoricweekendliterature/what-are-the-possible-practical-ways-to-prepare-school-leade-kmts0b8tqtemn21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25.png"/><Relationship Id="rId7" Type="http://schemas.openxmlformats.org/officeDocument/2006/relationships/image" Target="../media/image21.png"/><Relationship Id="rId8" Type="http://schemas.openxmlformats.org/officeDocument/2006/relationships/hyperlink" Target="https://docs.google.com/document/d/1NVyQo3Koykkqa20tgn8vNsJF8cxkJGS6/edi"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14.png"/><Relationship Id="rId5" Type="http://schemas.openxmlformats.org/officeDocument/2006/relationships/hyperlink" Target="https://safeguarding.network/blog/fake-news-misinformation-and-disinformation-what-schools-need-to-know"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14.png"/><Relationship Id="rId5" Type="http://schemas.openxmlformats.org/officeDocument/2006/relationships/hyperlink" Target="https://www.snopes.com/" TargetMode="External"/><Relationship Id="rId6"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23.png"/><Relationship Id="rId5" Type="http://schemas.openxmlformats.org/officeDocument/2006/relationships/image" Target="../media/image1.png"/><Relationship Id="rId6" Type="http://schemas.openxmlformats.org/officeDocument/2006/relationships/image" Target="../media/image19.png"/><Relationship Id="rId7" Type="http://schemas.openxmlformats.org/officeDocument/2006/relationships/image" Target="../media/image27.png"/><Relationship Id="rId8"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png"/><Relationship Id="rId5" Type="http://schemas.openxmlformats.org/officeDocument/2006/relationships/image" Target="../media/image14.png"/><Relationship Id="rId6" Type="http://schemas.openxmlformats.org/officeDocument/2006/relationships/image" Target="../media/image3.png"/><Relationship Id="rId7"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hyperlink" Target="https://padlet.com/euphoricweekendliterature/how-can-we-as-parents-teachers-and-school-leaders-implement--gzhfj1y25s7ir6r2"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29.png"/><Relationship Id="rId5" Type="http://schemas.openxmlformats.org/officeDocument/2006/relationships/image" Target="../media/image1.png"/><Relationship Id="rId6" Type="http://schemas.openxmlformats.org/officeDocument/2006/relationships/hyperlink" Target="https://docs.google.com/forms/d/e/1FAIpQLSfH8ST5tOkcno2hLazxTsFV9FkoKE9yElG7fInotAHPL9KS6g/viewform" TargetMode="External"/><Relationship Id="rId7" Type="http://schemas.openxmlformats.org/officeDocument/2006/relationships/hyperlink" Target="https://forms.office.com/Pages/DesignPageV2.aspx?prevorigin=shell&amp;origin=NeoPortalPage&amp;subpage=design&amp;id=GOURaIe3o0GK9JjK7OLoEWsTznmsNOJPlYNppBSRjkdUODJWWlZMT1hRUDFMRjdNNTVBS0w3WVZZRC4u" TargetMode="External"/><Relationship Id="rId8" Type="http://schemas.openxmlformats.org/officeDocument/2006/relationships/hyperlink" Target="https://forms.office.com/Pages/DesignPageV2.aspx?prevorigin=shell&amp;origin=NeoPortalPage&amp;subpage=design&amp;id=GOURaIe3o0GK9JjK7OLoEWsTznmsNOJPlYNppBSRjkdUODJWWlZMT1hRUDFMRjdNNTVBS0w3WVZZRC4u"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9.png"/><Relationship Id="rId4" Type="http://schemas.openxmlformats.org/officeDocument/2006/relationships/image" Target="../media/image3.png"/><Relationship Id="rId11" Type="http://schemas.openxmlformats.org/officeDocument/2006/relationships/hyperlink" Target="https://drive.google.com/drive/u/0/folders/1cf0UZP5PlUtuBERjdFbp6VH84V9PFGiJ" TargetMode="External"/><Relationship Id="rId10" Type="http://schemas.openxmlformats.org/officeDocument/2006/relationships/hyperlink" Target="https://mydroneproject.eu/" TargetMode="External"/><Relationship Id="rId9" Type="http://schemas.openxmlformats.org/officeDocument/2006/relationships/hyperlink" Target="https://www.tiktok.com/@mydroneproject?lang=en" TargetMode="External"/><Relationship Id="rId5" Type="http://schemas.openxmlformats.org/officeDocument/2006/relationships/image" Target="../media/image1.png"/><Relationship Id="rId6" Type="http://schemas.openxmlformats.org/officeDocument/2006/relationships/hyperlink" Target="https://www.facebook.com/people/MyDrone-project/61565127536773" TargetMode="External"/><Relationship Id="rId7" Type="http://schemas.openxmlformats.org/officeDocument/2006/relationships/hyperlink" Target="https://www.linkedin.com/company/mydroneproject/posts/?feedView=all" TargetMode="External"/><Relationship Id="rId8" Type="http://schemas.openxmlformats.org/officeDocument/2006/relationships/hyperlink" Target="https://www.instagram.com/mydrone_projec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png"/><Relationship Id="rId10" Type="http://schemas.openxmlformats.org/officeDocument/2006/relationships/hyperlink" Target="https://forms.office.com/Pages/DesignPageV2.aspx?prevorigin=shell&amp;origin=NeoPortalPage&amp;subpage=design&amp;id=GOURaIe3o0GK9JjK7OLoEWsTznmsNOJPlYNppBSRjkdUQzdJV0RLVTVGNVA2OE9PSFhRMjkyUVFZMy4u&amp;analysis=true" TargetMode="External"/><Relationship Id="rId9" Type="http://schemas.openxmlformats.org/officeDocument/2006/relationships/hyperlink" Target="https://forms.office.com/Pages/DesignPageV2.aspx?prevorigin=shell&amp;origin=NeoPortalPage&amp;subpage=design&amp;id=GOURaIe3o0GK9JjK7OLoEWsTznmsNOJPlYNppBSRjkdUQzdJV0RLVTVGNVA2OE9PSFhRMjkyUVFZMy4u&amp;analysis=true" TargetMode="External"/><Relationship Id="rId5" Type="http://schemas.openxmlformats.org/officeDocument/2006/relationships/image" Target="../media/image14.png"/><Relationship Id="rId6" Type="http://schemas.openxmlformats.org/officeDocument/2006/relationships/image" Target="../media/image3.png"/><Relationship Id="rId7" Type="http://schemas.openxmlformats.org/officeDocument/2006/relationships/image" Target="../media/image6.png"/><Relationship Id="rId8"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1.png"/><Relationship Id="rId7"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4.png"/><Relationship Id="rId5" Type="http://schemas.openxmlformats.org/officeDocument/2006/relationships/image" Target="../media/image3.png"/><Relationship Id="rId6" Type="http://schemas.openxmlformats.org/officeDocument/2006/relationships/hyperlink" Target="http://www.rte.ie/news/ulster/2025/0324/1503715-school-closures-security/#:~:text=Nine%20schools%20across%20Northern%20Ireland,to%20a%20%22security%20concern" TargetMode="External"/><Relationship Id="rId7"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28.png"/><Relationship Id="rId7" Type="http://schemas.openxmlformats.org/officeDocument/2006/relationships/hyperlink" Target="https://docs.google.com/document/d/1dDoF3q8x-XOk5dVdR53JN6NPNDpR_xzP/edi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hyperlink" Target="https://www.irishtimes.com/tags/department-of-education/" TargetMode="External"/><Relationship Id="rId7" Type="http://schemas.openxmlformats.org/officeDocument/2006/relationships/hyperlink" Target="https://www.irishtimes.com/tags/storm-eowyn/" TargetMode="External"/><Relationship Id="rId8" Type="http://schemas.openxmlformats.org/officeDocument/2006/relationships/hyperlink" Target="https://drive.google.com/drive/folders/1_Qa2fWlWfwEkVjINPaLHdNPdphBxpmvE?usp=drive_link"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17.png"/><Relationship Id="rId7" Type="http://schemas.openxmlformats.org/officeDocument/2006/relationships/hyperlink" Target="https://padlet.com/euphoricweekendliterature/refection-s-on-problem-solving-scenarios-1la0gklv90v9oweb/slideshow"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
          <p:cNvGrpSpPr/>
          <p:nvPr/>
        </p:nvGrpSpPr>
        <p:grpSpPr>
          <a:xfrm>
            <a:off x="4039980" y="9219724"/>
            <a:ext cx="4764336" cy="861887"/>
            <a:chOff x="0" y="-47625"/>
            <a:chExt cx="1381663" cy="240312"/>
          </a:xfrm>
        </p:grpSpPr>
        <p:sp>
          <p:nvSpPr>
            <p:cNvPr id="85" name="Google Shape;85;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 name="Google Shape;86;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 name="Google Shape;87;p1"/>
          <p:cNvGrpSpPr/>
          <p:nvPr/>
        </p:nvGrpSpPr>
        <p:grpSpPr>
          <a:xfrm>
            <a:off x="8842655" y="9221167"/>
            <a:ext cx="3927024" cy="860446"/>
            <a:chOff x="0" y="-47625"/>
            <a:chExt cx="1063358" cy="232991"/>
          </a:xfrm>
        </p:grpSpPr>
        <p:sp>
          <p:nvSpPr>
            <p:cNvPr id="88" name="Google Shape;88;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 name="Google Shape;89;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0" name="Google Shape;90;p1"/>
          <p:cNvSpPr/>
          <p:nvPr/>
        </p:nvSpPr>
        <p:spPr>
          <a:xfrm>
            <a:off x="383930" y="236074"/>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4">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1"/>
          <p:cNvSpPr/>
          <p:nvPr/>
        </p:nvSpPr>
        <p:spPr>
          <a:xfrm>
            <a:off x="13214848" y="-175535"/>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5">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3" name="Google Shape;93;p1"/>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4" name="Google Shape;94;p1"/>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5" name="Google Shape;95;p1"/>
          <p:cNvSpPr txBox="1"/>
          <p:nvPr/>
        </p:nvSpPr>
        <p:spPr>
          <a:xfrm>
            <a:off x="602874" y="2414058"/>
            <a:ext cx="13705120" cy="1147109"/>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IE" sz="2867" u="none" cap="none" strike="noStrike">
                <a:solidFill>
                  <a:srgbClr val="2A2828"/>
                </a:solidFill>
                <a:latin typeface="Bricolage Grotesque"/>
                <a:ea typeface="Bricolage Grotesque"/>
                <a:cs typeface="Bricolage Grotesque"/>
                <a:sym typeface="Bricolage Grotesque"/>
              </a:rPr>
              <a:t>Teacher &amp; school leaders training to promote </a:t>
            </a:r>
            <a:r>
              <a:rPr b="1" i="0" lang="en-IE" sz="2867" u="none" cap="none" strike="noStrike">
                <a:solidFill>
                  <a:srgbClr val="0C4DA2"/>
                </a:solidFill>
                <a:latin typeface="Bricolage Grotesque"/>
                <a:ea typeface="Bricolage Grotesque"/>
                <a:cs typeface="Bricolage Grotesque"/>
                <a:sym typeface="Bricolage Grotesque"/>
              </a:rPr>
              <a:t>D</a:t>
            </a:r>
            <a:r>
              <a:rPr b="0" i="0" lang="en-IE" sz="2867" u="none" cap="none" strike="noStrike">
                <a:solidFill>
                  <a:srgbClr val="2A2828"/>
                </a:solidFill>
                <a:latin typeface="Bricolage Grotesque"/>
                <a:ea typeface="Bricolage Grotesque"/>
                <a:cs typeface="Bricolage Grotesque"/>
                <a:sym typeface="Bricolage Grotesque"/>
              </a:rPr>
              <a:t>igital lite</a:t>
            </a:r>
            <a:r>
              <a:rPr b="1" i="0" lang="en-IE" sz="2867" u="none" cap="none" strike="noStrike">
                <a:solidFill>
                  <a:srgbClr val="0C4DA2"/>
                </a:solidFill>
                <a:latin typeface="Bricolage Grotesque"/>
                <a:ea typeface="Bricolage Grotesque"/>
                <a:cs typeface="Bricolage Grotesque"/>
                <a:sym typeface="Bricolage Grotesque"/>
              </a:rPr>
              <a:t>R</a:t>
            </a:r>
            <a:r>
              <a:rPr b="0" i="0" lang="en-IE" sz="2867" u="none" cap="none" strike="noStrike">
                <a:solidFill>
                  <a:srgbClr val="2A2828"/>
                </a:solidFill>
                <a:latin typeface="Bricolage Grotesque"/>
                <a:ea typeface="Bricolage Grotesque"/>
                <a:cs typeface="Bricolage Grotesque"/>
                <a:sym typeface="Bricolage Grotesque"/>
              </a:rPr>
              <a:t>acy and combat the spread of disinf</a:t>
            </a:r>
            <a:r>
              <a:rPr b="1" i="0" lang="en-IE" sz="2867" u="none" cap="none" strike="noStrike">
                <a:solidFill>
                  <a:srgbClr val="0C4DA2"/>
                </a:solidFill>
                <a:latin typeface="Bricolage Grotesque"/>
                <a:ea typeface="Bricolage Grotesque"/>
                <a:cs typeface="Bricolage Grotesque"/>
                <a:sym typeface="Bricolage Grotesque"/>
              </a:rPr>
              <a:t>O</a:t>
            </a:r>
            <a:r>
              <a:rPr b="0" i="0" lang="en-IE" sz="2867" u="none" cap="none" strike="noStrike">
                <a:solidFill>
                  <a:srgbClr val="2A2828"/>
                </a:solidFill>
                <a:latin typeface="Bricolage Grotesque"/>
                <a:ea typeface="Bricolage Grotesque"/>
                <a:cs typeface="Bricolage Grotesque"/>
                <a:sym typeface="Bricolage Grotesque"/>
              </a:rPr>
              <a:t>rmation among vul</a:t>
            </a:r>
            <a:r>
              <a:rPr b="1" i="0" lang="en-IE" sz="2867" u="none" cap="none" strike="noStrike">
                <a:solidFill>
                  <a:srgbClr val="0C4DA2"/>
                </a:solidFill>
                <a:latin typeface="Bricolage Grotesque"/>
                <a:ea typeface="Bricolage Grotesque"/>
                <a:cs typeface="Bricolage Grotesque"/>
                <a:sym typeface="Bricolage Grotesque"/>
              </a:rPr>
              <a:t>N</a:t>
            </a:r>
            <a:r>
              <a:rPr b="0" i="0" lang="en-IE" sz="2867" u="none" cap="none" strike="noStrike">
                <a:solidFill>
                  <a:srgbClr val="2A2828"/>
                </a:solidFill>
                <a:latin typeface="Bricolage Grotesque"/>
                <a:ea typeface="Bricolage Grotesque"/>
                <a:cs typeface="Bricolage Grotesque"/>
                <a:sym typeface="Bricolage Grotesque"/>
              </a:rPr>
              <a:t>erable groups of adol</a:t>
            </a:r>
            <a:r>
              <a:rPr b="1" i="0" lang="en-IE" sz="2867" u="none" cap="none" strike="noStrike">
                <a:solidFill>
                  <a:srgbClr val="0C4DA2"/>
                </a:solidFill>
                <a:latin typeface="Bricolage Grotesque"/>
                <a:ea typeface="Bricolage Grotesque"/>
                <a:cs typeface="Bricolage Grotesque"/>
                <a:sym typeface="Bricolage Grotesque"/>
              </a:rPr>
              <a:t>E</a:t>
            </a:r>
            <a:r>
              <a:rPr b="0" i="0" lang="en-IE" sz="2867" u="none" cap="none" strike="noStrike">
                <a:solidFill>
                  <a:srgbClr val="2A2828"/>
                </a:solidFill>
                <a:latin typeface="Bricolage Grotesque"/>
                <a:ea typeface="Bricolage Grotesque"/>
                <a:cs typeface="Bricolage Grotesque"/>
                <a:sym typeface="Bricolage Grotesque"/>
              </a:rPr>
              <a:t>scents</a:t>
            </a:r>
            <a:endParaRPr b="0" i="0" sz="1400" u="none" cap="none" strike="noStrike">
              <a:solidFill>
                <a:srgbClr val="000000"/>
              </a:solidFill>
              <a:latin typeface="Arial"/>
              <a:ea typeface="Arial"/>
              <a:cs typeface="Arial"/>
              <a:sym typeface="Arial"/>
            </a:endParaRPr>
          </a:p>
        </p:txBody>
      </p:sp>
      <p:sp>
        <p:nvSpPr>
          <p:cNvPr id="96" name="Google Shape;96;p1"/>
          <p:cNvSpPr txBox="1"/>
          <p:nvPr/>
        </p:nvSpPr>
        <p:spPr>
          <a:xfrm>
            <a:off x="4318007" y="385719"/>
            <a:ext cx="7474952" cy="121879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7200"/>
              <a:buFont typeface="Arial"/>
              <a:buNone/>
            </a:pPr>
            <a:r>
              <a:rPr b="1" i="0" lang="en-IE" sz="7200" u="none" cap="none" strike="noStrike">
                <a:solidFill>
                  <a:srgbClr val="0C4DA2"/>
                </a:solidFill>
                <a:latin typeface="Bricolage Grotesque"/>
                <a:ea typeface="Bricolage Grotesque"/>
                <a:cs typeface="Bricolage Grotesque"/>
                <a:sym typeface="Bricolage Grotesque"/>
              </a:rPr>
              <a:t>DRONE </a:t>
            </a:r>
            <a:r>
              <a:rPr b="1" i="0" lang="en-IE" sz="7200" u="none" cap="none" strike="noStrike">
                <a:solidFill>
                  <a:srgbClr val="012B1B"/>
                </a:solidFill>
                <a:latin typeface="Bricolage Grotesque"/>
                <a:ea typeface="Bricolage Grotesque"/>
                <a:cs typeface="Bricolage Grotesque"/>
                <a:sym typeface="Bricolage Grotesque"/>
              </a:rPr>
              <a:t>PROJECT</a:t>
            </a:r>
            <a:endParaRPr b="0" i="0" sz="1100" u="none" cap="none" strike="noStrike">
              <a:solidFill>
                <a:srgbClr val="000000"/>
              </a:solidFill>
              <a:latin typeface="Arial"/>
              <a:ea typeface="Arial"/>
              <a:cs typeface="Arial"/>
              <a:sym typeface="Arial"/>
            </a:endParaRPr>
          </a:p>
        </p:txBody>
      </p:sp>
      <p:sp>
        <p:nvSpPr>
          <p:cNvPr id="97" name="Google Shape;97;p1"/>
          <p:cNvSpPr txBox="1"/>
          <p:nvPr/>
        </p:nvSpPr>
        <p:spPr>
          <a:xfrm>
            <a:off x="4321490" y="940033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98" name="Google Shape;98;p1"/>
          <p:cNvSpPr txBox="1"/>
          <p:nvPr/>
        </p:nvSpPr>
        <p:spPr>
          <a:xfrm>
            <a:off x="9045467" y="9449411"/>
            <a:ext cx="35214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0C4DA2"/>
                </a:solidFill>
                <a:latin typeface="Bricolage Grotesque"/>
                <a:ea typeface="Bricolage Grotesque"/>
                <a:cs typeface="Bricolage Grotesque"/>
                <a:sym typeface="Bricolage Grotesque"/>
              </a:rPr>
              <a:t>Total Grant: 1 499 351.00 €</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1338781" y="4139345"/>
            <a:ext cx="11078308"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3600" u="none" cap="none" strike="noStrike">
                <a:solidFill>
                  <a:srgbClr val="000000"/>
                </a:solidFill>
                <a:latin typeface="Arial"/>
                <a:ea typeface="Arial"/>
                <a:cs typeface="Arial"/>
                <a:sym typeface="Arial"/>
              </a:rPr>
              <a:t>DRONE-Training Module: Pilot</a:t>
            </a:r>
            <a:endParaRPr/>
          </a:p>
          <a:p>
            <a:pPr indent="0" lvl="0" marL="0" marR="0" rtl="0" algn="l">
              <a:lnSpc>
                <a:spcPct val="100000"/>
              </a:lnSpc>
              <a:spcBef>
                <a:spcPts val="0"/>
              </a:spcBef>
              <a:spcAft>
                <a:spcPts val="0"/>
              </a:spcAft>
              <a:buNone/>
            </a:pPr>
            <a:r>
              <a:rPr b="1" i="0" lang="en-IE" sz="3600" u="none" cap="none" strike="noStrike">
                <a:solidFill>
                  <a:srgbClr val="FF0000"/>
                </a:solidFill>
                <a:latin typeface="Arial"/>
                <a:ea typeface="Arial"/>
                <a:cs typeface="Arial"/>
                <a:sym typeface="Arial"/>
              </a:rPr>
              <a:t>Problem Solving Training for Teachers</a:t>
            </a:r>
            <a:endParaRPr b="1" i="0" sz="3600" u="none" cap="none" strike="noStrike">
              <a:solidFill>
                <a:srgbClr val="FF0000"/>
              </a:solidFill>
              <a:latin typeface="Arial"/>
              <a:ea typeface="Arial"/>
              <a:cs typeface="Arial"/>
              <a:sym typeface="Arial"/>
            </a:endParaRPr>
          </a:p>
        </p:txBody>
      </p:sp>
      <p:pic>
        <p:nvPicPr>
          <p:cNvPr id="100" name="Google Shape;100;p1"/>
          <p:cNvPicPr preferRelativeResize="0"/>
          <p:nvPr/>
        </p:nvPicPr>
        <p:blipFill rotWithShape="1">
          <a:blip r:embed="rId8">
            <a:alphaModFix/>
          </a:blip>
          <a:srcRect b="0" l="0" r="0" t="0"/>
          <a:stretch/>
        </p:blipFill>
        <p:spPr>
          <a:xfrm>
            <a:off x="12557241" y="3112336"/>
            <a:ext cx="4746469" cy="3165764"/>
          </a:xfrm>
          <a:prstGeom prst="rect">
            <a:avLst/>
          </a:prstGeom>
          <a:noFill/>
          <a:ln>
            <a:noFill/>
          </a:ln>
        </p:spPr>
      </p:pic>
      <p:pic>
        <p:nvPicPr>
          <p:cNvPr descr="hard to believe facts" id="101" name="Google Shape;101;p1"/>
          <p:cNvPicPr preferRelativeResize="0"/>
          <p:nvPr/>
        </p:nvPicPr>
        <p:blipFill rotWithShape="1">
          <a:blip r:embed="rId9">
            <a:alphaModFix/>
          </a:blip>
          <a:srcRect b="0" l="0" r="0" t="0"/>
          <a:stretch/>
        </p:blipFill>
        <p:spPr>
          <a:xfrm>
            <a:off x="2330610" y="5699845"/>
            <a:ext cx="4746469" cy="2966543"/>
          </a:xfrm>
          <a:prstGeom prst="rect">
            <a:avLst/>
          </a:prstGeom>
          <a:noFill/>
          <a:ln>
            <a:noFill/>
          </a:ln>
        </p:spPr>
      </p:pic>
      <p:pic>
        <p:nvPicPr>
          <p:cNvPr id="102" name="Google Shape;102;p1"/>
          <p:cNvPicPr preferRelativeResize="0"/>
          <p:nvPr/>
        </p:nvPicPr>
        <p:blipFill rotWithShape="1">
          <a:blip r:embed="rId10">
            <a:alphaModFix/>
          </a:blip>
          <a:srcRect b="0" l="0" r="0" t="0"/>
          <a:stretch/>
        </p:blipFill>
        <p:spPr>
          <a:xfrm>
            <a:off x="2190458" y="6677997"/>
            <a:ext cx="3700593" cy="969348"/>
          </a:xfrm>
          <a:prstGeom prst="rect">
            <a:avLst/>
          </a:prstGeom>
          <a:noFill/>
          <a:ln>
            <a:noFill/>
          </a:ln>
        </p:spPr>
      </p:pic>
      <p:sp>
        <p:nvSpPr>
          <p:cNvPr id="103" name="Google Shape;103;p1"/>
          <p:cNvSpPr txBox="1"/>
          <p:nvPr/>
        </p:nvSpPr>
        <p:spPr>
          <a:xfrm>
            <a:off x="7217231" y="6196142"/>
            <a:ext cx="6118721" cy="20313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IE" sz="1400" u="none" cap="none" strike="noStrike">
                <a:solidFill>
                  <a:srgbClr val="000000"/>
                </a:solidFill>
                <a:latin typeface="Arial"/>
                <a:ea typeface="Arial"/>
                <a:cs typeface="Arial"/>
                <a:sym typeface="Arial"/>
              </a:rPr>
              <a:t>✅ </a:t>
            </a:r>
            <a:r>
              <a:rPr b="1" i="0" lang="en-IE" sz="1400" u="none" cap="none" strike="noStrike">
                <a:solidFill>
                  <a:srgbClr val="000000"/>
                </a:solidFill>
                <a:latin typeface="Arial"/>
                <a:ea typeface="Arial"/>
                <a:cs typeface="Arial"/>
                <a:sym typeface="Arial"/>
              </a:rPr>
              <a:t>Yes — that’s true!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en-IE" sz="1400" u="none" cap="none" strike="noStrike">
                <a:solidFill>
                  <a:srgbClr val="000000"/>
                </a:solidFill>
                <a:latin typeface="Arial"/>
                <a:ea typeface="Arial"/>
                <a:cs typeface="Arial"/>
                <a:sym typeface="Arial"/>
              </a:rPr>
              <a:t>John F. Kennedy, C.S. Lewis, and Aldous Huxley all died on the same day: November 22, 1963.</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IE" sz="1400" u="none" cap="none" strike="noStrike">
                <a:solidFill>
                  <a:srgbClr val="000000"/>
                </a:solidFill>
                <a:latin typeface="Arial"/>
                <a:ea typeface="Arial"/>
                <a:cs typeface="Arial"/>
                <a:sym typeface="Arial"/>
              </a:rPr>
              <a:t>Here’s how it happened:</a:t>
            </a:r>
            <a:endParaRPr/>
          </a:p>
          <a:p>
            <a:pPr indent="-88900" lvl="0" marL="0" marR="0" rtl="0" algn="l">
              <a:lnSpc>
                <a:spcPct val="100000"/>
              </a:lnSpc>
              <a:spcBef>
                <a:spcPts val="0"/>
              </a:spcBef>
              <a:spcAft>
                <a:spcPts val="0"/>
              </a:spcAft>
              <a:buClr>
                <a:srgbClr val="000000"/>
              </a:buClr>
              <a:buSzPts val="1400"/>
              <a:buFont typeface="Arial"/>
              <a:buChar char="•"/>
            </a:pPr>
            <a:r>
              <a:rPr b="0" i="0" lang="en-IE" sz="1400" u="none" cap="none" strike="noStrike">
                <a:solidFill>
                  <a:srgbClr val="000000"/>
                </a:solidFill>
                <a:latin typeface="Arial"/>
                <a:ea typeface="Arial"/>
                <a:cs typeface="Arial"/>
                <a:sym typeface="Arial"/>
              </a:rPr>
              <a:t>🇺🇸 </a:t>
            </a:r>
            <a:r>
              <a:rPr b="1" i="0" lang="en-IE" sz="1400" u="none" cap="none" strike="noStrike">
                <a:solidFill>
                  <a:srgbClr val="000000"/>
                </a:solidFill>
                <a:latin typeface="Arial"/>
                <a:ea typeface="Arial"/>
                <a:cs typeface="Arial"/>
                <a:sym typeface="Arial"/>
              </a:rPr>
              <a:t>John F. Kennedy</a:t>
            </a:r>
            <a:r>
              <a:rPr b="0" i="0" lang="en-IE" sz="1400" u="none" cap="none" strike="noStrike">
                <a:solidFill>
                  <a:srgbClr val="000000"/>
                </a:solidFill>
                <a:latin typeface="Arial"/>
                <a:ea typeface="Arial"/>
                <a:cs typeface="Arial"/>
                <a:sym typeface="Arial"/>
              </a:rPr>
              <a:t> — assassinated in Dallas, Texas, USA.</a:t>
            </a:r>
            <a:endParaRPr/>
          </a:p>
          <a:p>
            <a:pPr indent="-88900" lvl="0" marL="0" marR="0" rtl="0" algn="l">
              <a:lnSpc>
                <a:spcPct val="100000"/>
              </a:lnSpc>
              <a:spcBef>
                <a:spcPts val="0"/>
              </a:spcBef>
              <a:spcAft>
                <a:spcPts val="0"/>
              </a:spcAft>
              <a:buClr>
                <a:srgbClr val="000000"/>
              </a:buClr>
              <a:buSzPts val="1400"/>
              <a:buFont typeface="Arial"/>
              <a:buChar char="•"/>
            </a:pPr>
            <a:r>
              <a:rPr b="0" i="0" lang="en-IE" sz="1400" u="none" cap="none" strike="noStrike">
                <a:solidFill>
                  <a:srgbClr val="000000"/>
                </a:solidFill>
                <a:latin typeface="Arial"/>
                <a:ea typeface="Arial"/>
                <a:cs typeface="Arial"/>
                <a:sym typeface="Arial"/>
              </a:rPr>
              <a:t>🇬🇧 </a:t>
            </a:r>
            <a:r>
              <a:rPr b="1" i="0" lang="en-IE" sz="1400" u="none" cap="none" strike="noStrike">
                <a:solidFill>
                  <a:srgbClr val="000000"/>
                </a:solidFill>
                <a:latin typeface="Arial"/>
                <a:ea typeface="Arial"/>
                <a:cs typeface="Arial"/>
                <a:sym typeface="Arial"/>
              </a:rPr>
              <a:t>C.S. Lewis</a:t>
            </a:r>
            <a:r>
              <a:rPr b="0" i="0" lang="en-IE" sz="1400" u="none" cap="none" strike="noStrike">
                <a:solidFill>
                  <a:srgbClr val="000000"/>
                </a:solidFill>
                <a:latin typeface="Arial"/>
                <a:ea typeface="Arial"/>
                <a:cs typeface="Arial"/>
                <a:sym typeface="Arial"/>
              </a:rPr>
              <a:t> — author of </a:t>
            </a:r>
            <a:r>
              <a:rPr b="0" i="1" lang="en-IE" sz="1400" u="none" cap="none" strike="noStrike">
                <a:solidFill>
                  <a:srgbClr val="000000"/>
                </a:solidFill>
                <a:latin typeface="Arial"/>
                <a:ea typeface="Arial"/>
                <a:cs typeface="Arial"/>
                <a:sym typeface="Arial"/>
              </a:rPr>
              <a:t>The Chronicles of Narnia</a:t>
            </a:r>
            <a:r>
              <a:rPr b="0" i="0" lang="en-IE" sz="1400" u="none" cap="none" strike="noStrike">
                <a:solidFill>
                  <a:srgbClr val="000000"/>
                </a:solidFill>
                <a:latin typeface="Arial"/>
                <a:ea typeface="Arial"/>
                <a:cs typeface="Arial"/>
                <a:sym typeface="Arial"/>
              </a:rPr>
              <a:t>, died at his home in Oxford, England.</a:t>
            </a:r>
            <a:endParaRPr/>
          </a:p>
          <a:p>
            <a:pPr indent="-88900" lvl="0" marL="0" marR="0" rtl="0" algn="l">
              <a:lnSpc>
                <a:spcPct val="100000"/>
              </a:lnSpc>
              <a:spcBef>
                <a:spcPts val="0"/>
              </a:spcBef>
              <a:spcAft>
                <a:spcPts val="0"/>
              </a:spcAft>
              <a:buClr>
                <a:srgbClr val="000000"/>
              </a:buClr>
              <a:buSzPts val="1400"/>
              <a:buFont typeface="Arial"/>
              <a:buChar char="•"/>
            </a:pPr>
            <a:r>
              <a:rPr b="0" i="0" lang="en-IE" sz="1400" u="none" cap="none" strike="noStrike">
                <a:solidFill>
                  <a:srgbClr val="000000"/>
                </a:solidFill>
                <a:latin typeface="Arial"/>
                <a:ea typeface="Arial"/>
                <a:cs typeface="Arial"/>
                <a:sym typeface="Arial"/>
              </a:rPr>
              <a:t>🇬🇧 </a:t>
            </a:r>
            <a:r>
              <a:rPr b="1" i="0" lang="en-IE" sz="1400" u="none" cap="none" strike="noStrike">
                <a:solidFill>
                  <a:srgbClr val="000000"/>
                </a:solidFill>
                <a:latin typeface="Arial"/>
                <a:ea typeface="Arial"/>
                <a:cs typeface="Arial"/>
                <a:sym typeface="Arial"/>
              </a:rPr>
              <a:t>Aldous Huxley</a:t>
            </a:r>
            <a:r>
              <a:rPr b="0" i="0" lang="en-IE" sz="1400" u="none" cap="none" strike="noStrike">
                <a:solidFill>
                  <a:srgbClr val="000000"/>
                </a:solidFill>
                <a:latin typeface="Arial"/>
                <a:ea typeface="Arial"/>
                <a:cs typeface="Arial"/>
                <a:sym typeface="Arial"/>
              </a:rPr>
              <a:t> — author of </a:t>
            </a:r>
            <a:r>
              <a:rPr b="0" i="1" lang="en-IE" sz="1400" u="none" cap="none" strike="noStrike">
                <a:solidFill>
                  <a:srgbClr val="000000"/>
                </a:solidFill>
                <a:latin typeface="Arial"/>
                <a:ea typeface="Arial"/>
                <a:cs typeface="Arial"/>
                <a:sym typeface="Arial"/>
              </a:rPr>
              <a:t>Brave New World</a:t>
            </a:r>
            <a:r>
              <a:rPr b="0" i="0" lang="en-IE" sz="1400" u="none" cap="none" strike="noStrike">
                <a:solidFill>
                  <a:srgbClr val="000000"/>
                </a:solidFill>
                <a:latin typeface="Arial"/>
                <a:ea typeface="Arial"/>
                <a:cs typeface="Arial"/>
                <a:sym typeface="Arial"/>
              </a:rPr>
              <a:t>, died in Los Angeles, California, after a long illness.</a:t>
            </a:r>
            <a:endParaRPr/>
          </a:p>
        </p:txBody>
      </p:sp>
      <p:sp>
        <p:nvSpPr>
          <p:cNvPr id="104" name="Google Shape;104;p1"/>
          <p:cNvSpPr txBox="1"/>
          <p:nvPr/>
        </p:nvSpPr>
        <p:spPr>
          <a:xfrm>
            <a:off x="8884748" y="2030046"/>
            <a:ext cx="2743200" cy="3657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05" name="Google Shape;105;p1"/>
          <p:cNvSpPr txBox="1"/>
          <p:nvPr/>
        </p:nvSpPr>
        <p:spPr>
          <a:xfrm>
            <a:off x="4749706" y="1465286"/>
            <a:ext cx="598350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3200" u="sng" cap="none" strike="noStrike">
                <a:solidFill>
                  <a:srgbClr val="000000"/>
                </a:solidFill>
                <a:latin typeface="Arial"/>
                <a:ea typeface="Arial"/>
                <a:cs typeface="Arial"/>
                <a:sym typeface="Arial"/>
                <a:hlinkClick r:id="rId11">
                  <a:extLst>
                    <a:ext uri="{A12FA001-AC4F-418D-AE19-62706E023703}">
                      <ahyp:hlinkClr val="tx"/>
                    </a:ext>
                  </a:extLst>
                </a:hlinkClick>
              </a:rPr>
              <a:t>https://mydroneproject.eu/</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10"/>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3" name="Google Shape;253;p10"/>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4" name="Google Shape;254;p10"/>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55" name="Google Shape;255;p10"/>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6" name="Google Shape;256;p10"/>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257" name="Google Shape;257;p10"/>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58" name="Google Shape;258;p10"/>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59" name="Google Shape;259;p10"/>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60" name="Google Shape;260;p10"/>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61" name="Google Shape;261;p10"/>
          <p:cNvSpPr txBox="1"/>
          <p:nvPr/>
        </p:nvSpPr>
        <p:spPr>
          <a:xfrm>
            <a:off x="3482186" y="886878"/>
            <a:ext cx="11091498" cy="10156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6000" u="none" cap="none" strike="noStrike">
                <a:solidFill>
                  <a:srgbClr val="0000FF"/>
                </a:solidFill>
                <a:latin typeface="Arial"/>
                <a:ea typeface="Arial"/>
                <a:cs typeface="Arial"/>
                <a:sym typeface="Arial"/>
              </a:rPr>
              <a:t>Define: </a:t>
            </a:r>
            <a:r>
              <a:rPr b="0" i="1" lang="en-IE" sz="6000" u="none" cap="none" strike="noStrike">
                <a:solidFill>
                  <a:srgbClr val="FF0000"/>
                </a:solidFill>
                <a:latin typeface="Arial"/>
                <a:ea typeface="Arial"/>
                <a:cs typeface="Arial"/>
                <a:sym typeface="Arial"/>
              </a:rPr>
              <a:t>Understand the problem</a:t>
            </a:r>
            <a:endParaRPr b="0" i="1" sz="6000" u="none" cap="none" strike="noStrike">
              <a:solidFill>
                <a:srgbClr val="FF0000"/>
              </a:solidFill>
              <a:latin typeface="Arial"/>
              <a:ea typeface="Arial"/>
              <a:cs typeface="Arial"/>
              <a:sym typeface="Arial"/>
            </a:endParaRPr>
          </a:p>
        </p:txBody>
      </p:sp>
      <p:sp>
        <p:nvSpPr>
          <p:cNvPr id="262" name="Google Shape;262;p10"/>
          <p:cNvSpPr txBox="1"/>
          <p:nvPr/>
        </p:nvSpPr>
        <p:spPr>
          <a:xfrm>
            <a:off x="610992" y="1801591"/>
            <a:ext cx="14797157" cy="747897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2000" u="none" cap="none" strike="noStrike">
                <a:solidFill>
                  <a:srgbClr val="FF0000"/>
                </a:solidFill>
                <a:latin typeface="Arial"/>
                <a:ea typeface="Arial"/>
                <a:cs typeface="Arial"/>
                <a:sym typeface="Arial"/>
              </a:rPr>
              <a:t>Discussion Questions</a:t>
            </a:r>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Trust and Credibility:</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How might the circulation of a fake Department of Education circular affect </a:t>
            </a:r>
            <a:r>
              <a:rPr b="1" i="0" lang="en-IE" sz="2000" u="none" cap="none" strike="noStrike">
                <a:solidFill>
                  <a:srgbClr val="FF0000"/>
                </a:solidFill>
                <a:latin typeface="Arial"/>
                <a:ea typeface="Arial"/>
                <a:cs typeface="Arial"/>
                <a:sym typeface="Arial"/>
              </a:rPr>
              <a:t>trust between schools, parents, and the wider community</a:t>
            </a:r>
            <a:r>
              <a:rPr b="0" i="0" lang="en-IE" sz="2000" u="none" cap="none" strike="noStrike">
                <a:solidFill>
                  <a:srgbClr val="000000"/>
                </a:solidFill>
                <a:latin typeface="Arial"/>
                <a:ea typeface="Arial"/>
                <a:cs typeface="Arial"/>
                <a:sym typeface="Arial"/>
              </a:rPr>
              <a:t>?</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What impact could this have on the </a:t>
            </a:r>
            <a:r>
              <a:rPr b="1" i="0" lang="en-IE" sz="2000" u="none" cap="none" strike="noStrike">
                <a:solidFill>
                  <a:srgbClr val="FF0000"/>
                </a:solidFill>
                <a:latin typeface="Arial"/>
                <a:ea typeface="Arial"/>
                <a:cs typeface="Arial"/>
                <a:sym typeface="Arial"/>
              </a:rPr>
              <a:t>credibility of official communications</a:t>
            </a:r>
            <a:r>
              <a:rPr b="0"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from the Department?</a:t>
            </a:r>
            <a:endParaRPr/>
          </a:p>
          <a:p>
            <a:pPr indent="0" lvl="0" marL="0" marR="0" rtl="0" algn="l">
              <a:lnSpc>
                <a:spcPct val="100000"/>
              </a:lnSpc>
              <a:spcBef>
                <a:spcPts val="0"/>
              </a:spcBef>
              <a:spcAft>
                <a:spcPts val="0"/>
              </a:spcAft>
              <a:buNone/>
            </a:pPr>
            <a:br>
              <a:rPr b="0" i="0" lang="en-IE" sz="2000" u="none" cap="none" strike="noStrike">
                <a:solidFill>
                  <a:srgbClr val="000000"/>
                </a:solidFill>
                <a:latin typeface="Arial"/>
                <a:ea typeface="Arial"/>
                <a:cs typeface="Arial"/>
                <a:sym typeface="Arial"/>
              </a:rPr>
            </a:br>
            <a:r>
              <a:rPr b="1" i="0" lang="en-IE" sz="2000" u="none" cap="none" strike="noStrike">
                <a:solidFill>
                  <a:srgbClr val="000000"/>
                </a:solidFill>
                <a:latin typeface="Arial"/>
                <a:ea typeface="Arial"/>
                <a:cs typeface="Arial"/>
                <a:sym typeface="Arial"/>
              </a:rPr>
              <a:t>Operational Confusion:</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What kinds of </a:t>
            </a:r>
            <a:r>
              <a:rPr b="1" i="0" lang="en-IE" sz="2000" u="none" cap="none" strike="noStrike">
                <a:solidFill>
                  <a:srgbClr val="FF0000"/>
                </a:solidFill>
                <a:latin typeface="Arial"/>
                <a:ea typeface="Arial"/>
                <a:cs typeface="Arial"/>
                <a:sym typeface="Arial"/>
              </a:rPr>
              <a:t>logistical and planning challenges</a:t>
            </a:r>
            <a:r>
              <a:rPr b="0"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could schools face if staff or parents believe the fake circular is genuine?</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How might this affect </a:t>
            </a:r>
            <a:r>
              <a:rPr b="1" i="0" lang="en-IE" sz="2000" u="none" cap="none" strike="noStrike">
                <a:solidFill>
                  <a:srgbClr val="FF0000"/>
                </a:solidFill>
                <a:latin typeface="Arial"/>
                <a:ea typeface="Arial"/>
                <a:cs typeface="Arial"/>
                <a:sym typeface="Arial"/>
              </a:rPr>
              <a:t>timetabling, staff leave, and holiday scheduling</a:t>
            </a:r>
            <a:r>
              <a:rPr b="0" i="0" lang="en-IE" sz="20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Communication Overload and Misinformation Spread:</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What difficulties might </a:t>
            </a:r>
            <a:r>
              <a:rPr b="1" i="0" lang="en-IE" sz="2000" u="none" cap="none" strike="noStrike">
                <a:solidFill>
                  <a:srgbClr val="FF0000"/>
                </a:solidFill>
                <a:latin typeface="Arial"/>
                <a:ea typeface="Arial"/>
                <a:cs typeface="Arial"/>
                <a:sym typeface="Arial"/>
              </a:rPr>
              <a:t>teachers, school leaders and the Department</a:t>
            </a:r>
            <a:r>
              <a:rPr b="0"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encounter in trying to </a:t>
            </a:r>
            <a:r>
              <a:rPr b="1" i="0" lang="en-IE" sz="2000" u="none" cap="none" strike="noStrike">
                <a:solidFill>
                  <a:srgbClr val="FF0000"/>
                </a:solidFill>
                <a:latin typeface="Arial"/>
                <a:ea typeface="Arial"/>
                <a:cs typeface="Arial"/>
                <a:sym typeface="Arial"/>
              </a:rPr>
              <a:t>correct the misinformation</a:t>
            </a:r>
            <a:r>
              <a:rPr b="0"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once it’s widely shared on platforms like WhatsApp?</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How might delays or inconsistencies in official responses worsen the situation?</a:t>
            </a:r>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Reputational and Community Relations:</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In what ways could this fake story </a:t>
            </a:r>
            <a:r>
              <a:rPr b="1" i="0" lang="en-IE" sz="2000" u="none" cap="none" strike="noStrike">
                <a:solidFill>
                  <a:srgbClr val="FF0000"/>
                </a:solidFill>
                <a:latin typeface="Arial"/>
                <a:ea typeface="Arial"/>
                <a:cs typeface="Arial"/>
                <a:sym typeface="Arial"/>
              </a:rPr>
              <a:t>damage the reputation</a:t>
            </a:r>
            <a:r>
              <a:rPr b="0" i="0" lang="en-IE" sz="2000" u="none" cap="none" strike="noStrike">
                <a:solidFill>
                  <a:srgbClr val="000000"/>
                </a:solidFill>
                <a:latin typeface="Arial"/>
                <a:ea typeface="Arial"/>
                <a:cs typeface="Arial"/>
                <a:sym typeface="Arial"/>
              </a:rPr>
              <a:t> of schools or the Department of Education?</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How might </a:t>
            </a:r>
            <a:r>
              <a:rPr b="1" i="0" lang="en-IE" sz="2000" u="none" cap="none" strike="noStrike">
                <a:solidFill>
                  <a:srgbClr val="FF0000"/>
                </a:solidFill>
                <a:latin typeface="Arial"/>
                <a:ea typeface="Arial"/>
                <a:cs typeface="Arial"/>
                <a:sym typeface="Arial"/>
              </a:rPr>
              <a:t>parent reactions </a:t>
            </a:r>
            <a:r>
              <a:rPr b="0" i="0" lang="en-IE" sz="2000" u="none" cap="none" strike="noStrike">
                <a:solidFill>
                  <a:srgbClr val="000000"/>
                </a:solidFill>
                <a:latin typeface="Arial"/>
                <a:ea typeface="Arial"/>
                <a:cs typeface="Arial"/>
                <a:sym typeface="Arial"/>
              </a:rPr>
              <a:t>or </a:t>
            </a:r>
            <a:r>
              <a:rPr b="1" i="0" lang="en-IE" sz="2000" u="none" cap="none" strike="noStrike">
                <a:solidFill>
                  <a:srgbClr val="FF0000"/>
                </a:solidFill>
                <a:latin typeface="Arial"/>
                <a:ea typeface="Arial"/>
                <a:cs typeface="Arial"/>
                <a:sym typeface="Arial"/>
              </a:rPr>
              <a:t>public criticism </a:t>
            </a:r>
            <a:r>
              <a:rPr b="0" i="0" lang="en-IE" sz="2000" u="none" cap="none" strike="noStrike">
                <a:solidFill>
                  <a:srgbClr val="000000"/>
                </a:solidFill>
                <a:latin typeface="Arial"/>
                <a:ea typeface="Arial"/>
                <a:cs typeface="Arial"/>
                <a:sym typeface="Arial"/>
              </a:rPr>
              <a:t>escalate if the story isn’t addressed quickly and clearly?</a:t>
            </a:r>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Policy and Preparedness Implications:</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What does this situation reveal about </a:t>
            </a:r>
            <a:r>
              <a:rPr b="1" i="0" lang="en-IE" sz="2000" u="none" cap="none" strike="noStrike">
                <a:solidFill>
                  <a:srgbClr val="FF0000"/>
                </a:solidFill>
                <a:latin typeface="Arial"/>
                <a:ea typeface="Arial"/>
                <a:cs typeface="Arial"/>
                <a:sym typeface="Arial"/>
              </a:rPr>
              <a:t>vulnerabilities in current communication systems </a:t>
            </a:r>
            <a:r>
              <a:rPr b="0" i="0" lang="en-IE" sz="2000" u="none" cap="none" strike="noStrike">
                <a:solidFill>
                  <a:srgbClr val="000000"/>
                </a:solidFill>
                <a:latin typeface="Arial"/>
                <a:ea typeface="Arial"/>
                <a:cs typeface="Arial"/>
                <a:sym typeface="Arial"/>
              </a:rPr>
              <a:t>between the Department, schools, and families?</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How could schools and the Department </a:t>
            </a:r>
            <a:r>
              <a:rPr b="1" i="0" lang="en-IE" sz="2000" u="none" cap="none" strike="noStrike">
                <a:solidFill>
                  <a:srgbClr val="FF0000"/>
                </a:solidFill>
                <a:latin typeface="Arial"/>
                <a:ea typeface="Arial"/>
                <a:cs typeface="Arial"/>
                <a:sym typeface="Arial"/>
              </a:rPr>
              <a:t>strengthen policies or protocols </a:t>
            </a:r>
            <a:r>
              <a:rPr b="0" i="0" lang="en-IE" sz="2000" u="none" cap="none" strike="noStrike">
                <a:solidFill>
                  <a:srgbClr val="000000"/>
                </a:solidFill>
                <a:latin typeface="Arial"/>
                <a:ea typeface="Arial"/>
                <a:cs typeface="Arial"/>
                <a:sym typeface="Arial"/>
              </a:rPr>
              <a:t>to prevent or respond more effectively to similar misinformation in the future</a:t>
            </a:r>
            <a:r>
              <a:rPr b="0" i="0" lang="en-IE" sz="1400" u="none" cap="none" strike="noStrike">
                <a:solidFill>
                  <a:srgbClr val="000000"/>
                </a:solidFill>
                <a:latin typeface="Arial"/>
                <a:ea typeface="Arial"/>
                <a:cs typeface="Arial"/>
                <a:sym typeface="Arial"/>
              </a:rPr>
              <a: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1"/>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 name="Google Shape;268;p11"/>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9" name="Google Shape;269;p11"/>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70" name="Google Shape;270;p11"/>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1" name="Google Shape;271;p11"/>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272" name="Google Shape;272;p11"/>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73" name="Google Shape;273;p11"/>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74" name="Google Shape;274;p11"/>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75" name="Google Shape;275;p11"/>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76" name="Google Shape;276;p11"/>
          <p:cNvSpPr txBox="1"/>
          <p:nvPr/>
        </p:nvSpPr>
        <p:spPr>
          <a:xfrm>
            <a:off x="1533102" y="1349350"/>
            <a:ext cx="14067922" cy="7928517"/>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2800"/>
              <a:buFont typeface="Arial"/>
              <a:buNone/>
            </a:pPr>
            <a:r>
              <a:rPr b="1" i="0" lang="en-IE" sz="2800" u="none" cap="none" strike="noStrike">
                <a:solidFill>
                  <a:srgbClr val="000000"/>
                </a:solidFill>
                <a:latin typeface="Arial"/>
                <a:ea typeface="Arial"/>
                <a:cs typeface="Arial"/>
                <a:sym typeface="Arial"/>
              </a:rPr>
              <a:t>Stop - read more than the Headline.</a:t>
            </a:r>
            <a:endParaRPr/>
          </a:p>
          <a:p>
            <a:pPr indent="0" lvl="0" marL="0" marR="0" rtl="0" algn="l">
              <a:lnSpc>
                <a:spcPct val="115000"/>
              </a:lnSpc>
              <a:spcBef>
                <a:spcPts val="80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Headlines are designed to catch your eye but a headline can’t give the full story, and neither can a short social media post. If it sounds unbelievable, it probably is.</a:t>
            </a:r>
            <a:endParaRPr/>
          </a:p>
          <a:p>
            <a:pPr indent="0" lvl="0" marL="0" marR="0" rtl="0" algn="l">
              <a:lnSpc>
                <a:spcPct val="115000"/>
              </a:lnSpc>
              <a:spcBef>
                <a:spcPts val="800"/>
              </a:spcBef>
              <a:spcAft>
                <a:spcPts val="0"/>
              </a:spcAft>
              <a:buClr>
                <a:srgbClr val="000000"/>
              </a:buClr>
              <a:buSzPts val="2800"/>
              <a:buFont typeface="Arial"/>
              <a:buNone/>
            </a:pPr>
            <a:r>
              <a:rPr b="1" i="0" lang="en-IE" sz="2800" u="none" cap="none" strike="noStrike">
                <a:solidFill>
                  <a:srgbClr val="000000"/>
                </a:solidFill>
                <a:latin typeface="Arial"/>
                <a:ea typeface="Arial"/>
                <a:cs typeface="Arial"/>
                <a:sym typeface="Arial"/>
              </a:rPr>
              <a:t>Think - ask yourself what the purpose of the information is. </a:t>
            </a:r>
            <a:r>
              <a:rPr b="0" i="0" lang="en-IE" sz="2800" u="none" cap="none" strike="noStrike">
                <a:solidFill>
                  <a:srgbClr val="000000"/>
                </a:solidFill>
                <a:latin typeface="Arial"/>
                <a:ea typeface="Arial"/>
                <a:cs typeface="Arial"/>
                <a:sym typeface="Arial"/>
              </a:rPr>
              <a:t>Information is created to:</a:t>
            </a:r>
            <a:endParaRPr/>
          </a:p>
          <a:p>
            <a:pPr indent="-342900" lvl="0" marL="342900" marR="0" rtl="0" algn="l">
              <a:lnSpc>
                <a:spcPct val="115000"/>
              </a:lnSpc>
              <a:spcBef>
                <a:spcPts val="800"/>
              </a:spcBef>
              <a:spcAft>
                <a:spcPts val="0"/>
              </a:spcAft>
              <a:buClr>
                <a:srgbClr val="000000"/>
              </a:buClr>
              <a:buSzPts val="1000"/>
              <a:buFont typeface="Noto Sans Symbols"/>
              <a:buChar char="∙"/>
            </a:pPr>
            <a:r>
              <a:rPr b="0" i="0" lang="en-IE" sz="2800" u="none" cap="none" strike="noStrike">
                <a:solidFill>
                  <a:srgbClr val="000000"/>
                </a:solidFill>
                <a:latin typeface="Arial"/>
                <a:ea typeface="Arial"/>
                <a:cs typeface="Arial"/>
                <a:sym typeface="Arial"/>
              </a:rPr>
              <a:t>tell us something (news)</a:t>
            </a:r>
            <a:endParaRPr/>
          </a:p>
          <a:p>
            <a:pPr indent="-342900" lvl="0" marL="342900" marR="0" rtl="0" algn="l">
              <a:lnSpc>
                <a:spcPct val="115000"/>
              </a:lnSpc>
              <a:spcBef>
                <a:spcPts val="800"/>
              </a:spcBef>
              <a:spcAft>
                <a:spcPts val="0"/>
              </a:spcAft>
              <a:buClr>
                <a:srgbClr val="000000"/>
              </a:buClr>
              <a:buSzPts val="1000"/>
              <a:buFont typeface="Noto Sans Symbols"/>
              <a:buChar char="∙"/>
            </a:pPr>
            <a:r>
              <a:rPr b="0" i="0" lang="en-IE" sz="2800" u="none" cap="none" strike="noStrike">
                <a:solidFill>
                  <a:srgbClr val="000000"/>
                </a:solidFill>
                <a:latin typeface="Arial"/>
                <a:ea typeface="Arial"/>
                <a:cs typeface="Arial"/>
                <a:sym typeface="Arial"/>
              </a:rPr>
              <a:t>entertain us (satire, cartoon strips, funny videos)</a:t>
            </a:r>
            <a:endParaRPr/>
          </a:p>
          <a:p>
            <a:pPr indent="-342900" lvl="0" marL="342900" marR="0" rtl="0" algn="l">
              <a:lnSpc>
                <a:spcPct val="115000"/>
              </a:lnSpc>
              <a:spcBef>
                <a:spcPts val="800"/>
              </a:spcBef>
              <a:spcAft>
                <a:spcPts val="0"/>
              </a:spcAft>
              <a:buClr>
                <a:srgbClr val="000000"/>
              </a:buClr>
              <a:buSzPts val="1000"/>
              <a:buFont typeface="Noto Sans Symbols"/>
              <a:buChar char="∙"/>
            </a:pPr>
            <a:r>
              <a:rPr b="0" i="0" lang="en-IE" sz="2800" u="none" cap="none" strike="noStrike">
                <a:solidFill>
                  <a:srgbClr val="000000"/>
                </a:solidFill>
                <a:latin typeface="Arial"/>
                <a:ea typeface="Arial"/>
                <a:cs typeface="Arial"/>
                <a:sym typeface="Arial"/>
              </a:rPr>
              <a:t>persuade us (advertising)</a:t>
            </a:r>
            <a:endParaRPr/>
          </a:p>
          <a:p>
            <a:pPr indent="0" lvl="0" marL="0" marR="0" rtl="0" algn="l">
              <a:lnSpc>
                <a:spcPct val="115000"/>
              </a:lnSpc>
              <a:spcBef>
                <a:spcPts val="80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Look at the style, tone and source of the information to help you to judge how reliable or accurate it is.</a:t>
            </a:r>
            <a:endParaRPr/>
          </a:p>
          <a:p>
            <a:pPr indent="0" lvl="0" marL="0" marR="0" rtl="0" algn="l">
              <a:lnSpc>
                <a:spcPct val="115000"/>
              </a:lnSpc>
              <a:spcBef>
                <a:spcPts val="800"/>
              </a:spcBef>
              <a:spcAft>
                <a:spcPts val="0"/>
              </a:spcAft>
              <a:buClr>
                <a:srgbClr val="000000"/>
              </a:buClr>
              <a:buSzPts val="2800"/>
              <a:buFont typeface="Arial"/>
              <a:buNone/>
            </a:pPr>
            <a:r>
              <a:rPr b="1" i="0" lang="en-IE" sz="2800" u="none" cap="none" strike="noStrike">
                <a:solidFill>
                  <a:srgbClr val="000000"/>
                </a:solidFill>
                <a:latin typeface="Arial"/>
                <a:ea typeface="Arial"/>
                <a:cs typeface="Arial"/>
                <a:sym typeface="Arial"/>
              </a:rPr>
              <a:t>Check - see if the information is being reported anywhere else</a:t>
            </a:r>
            <a:endParaRPr b="0" i="0" sz="2800" u="none" cap="none" strike="noStrike">
              <a:solidFill>
                <a:srgbClr val="000000"/>
              </a:solidFill>
              <a:latin typeface="Arial"/>
              <a:ea typeface="Arial"/>
              <a:cs typeface="Arial"/>
              <a:sym typeface="Arial"/>
            </a:endParaRPr>
          </a:p>
          <a:p>
            <a:pPr indent="0" lvl="0" marL="0" marR="0" rtl="0" algn="l">
              <a:lnSpc>
                <a:spcPct val="115000"/>
              </a:lnSpc>
              <a:spcBef>
                <a:spcPts val="80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If you can’t find the same information elsewhere, it could be because it is inaccurate, unreliable or out of date. This is especially true if the information appears to be very topical or newsworthy.</a:t>
            </a:r>
            <a:endParaRPr/>
          </a:p>
          <a:p>
            <a:pPr indent="0" lvl="0" marL="0" marR="0" rtl="0" algn="l">
              <a:lnSpc>
                <a:spcPct val="115000"/>
              </a:lnSpc>
              <a:spcBef>
                <a:spcPts val="800"/>
              </a:spcBef>
              <a:spcAft>
                <a:spcPts val="0"/>
              </a:spcAft>
              <a:buNone/>
            </a:pPr>
            <a:r>
              <a:rPr b="0" i="0" lang="en-IE" sz="2800" u="none" cap="none" strike="noStrike">
                <a:solidFill>
                  <a:srgbClr val="000000"/>
                </a:solidFill>
                <a:latin typeface="Arial"/>
                <a:ea typeface="Arial"/>
                <a:cs typeface="Arial"/>
                <a:sym typeface="Arial"/>
              </a:rPr>
              <a:t>Visit </a:t>
            </a:r>
            <a:r>
              <a:rPr b="0" i="0" lang="en-IE" sz="2800" u="sng" cap="none" strike="noStrike">
                <a:solidFill>
                  <a:srgbClr val="467886"/>
                </a:solidFill>
                <a:latin typeface="Arial"/>
                <a:ea typeface="Arial"/>
                <a:cs typeface="Arial"/>
                <a:sym typeface="Arial"/>
                <a:hlinkClick r:id="rId6">
                  <a:extLst>
                    <a:ext uri="{A12FA001-AC4F-418D-AE19-62706E023703}">
                      <ahyp:hlinkClr val="tx"/>
                    </a:ext>
                  </a:extLst>
                </a:hlinkClick>
              </a:rPr>
              <a:t>www.BeMediaSmart.ie</a:t>
            </a:r>
            <a:r>
              <a:rPr b="0" i="0" lang="en-IE" sz="2800" u="none" cap="none" strike="noStrike">
                <a:solidFill>
                  <a:srgbClr val="000000"/>
                </a:solidFill>
                <a:latin typeface="Arial"/>
                <a:ea typeface="Arial"/>
                <a:cs typeface="Arial"/>
                <a:sym typeface="Arial"/>
              </a:rPr>
              <a:t> for more guidance and information.</a:t>
            </a:r>
            <a:endParaRPr/>
          </a:p>
        </p:txBody>
      </p:sp>
      <p:sp>
        <p:nvSpPr>
          <p:cNvPr id="277" name="Google Shape;277;p11"/>
          <p:cNvSpPr txBox="1"/>
          <p:nvPr/>
        </p:nvSpPr>
        <p:spPr>
          <a:xfrm>
            <a:off x="4992294" y="282581"/>
            <a:ext cx="6256841" cy="10156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6000" u="none" cap="none" strike="noStrike">
                <a:solidFill>
                  <a:srgbClr val="FF0000"/>
                </a:solidFill>
                <a:latin typeface="Arial"/>
                <a:ea typeface="Arial"/>
                <a:cs typeface="Arial"/>
                <a:sym typeface="Arial"/>
              </a:rPr>
              <a:t>Some Useful Tips</a:t>
            </a:r>
            <a:endParaRPr b="0" i="1" sz="6000" u="none" cap="none" strike="noStrike">
              <a:solidFill>
                <a:srgbClr val="FF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12"/>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3" name="Google Shape;283;p12"/>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4" name="Google Shape;284;p12"/>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85" name="Google Shape;285;p12"/>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6" name="Google Shape;286;p12"/>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287" name="Google Shape;287;p12"/>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88" name="Google Shape;288;p12"/>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89" name="Google Shape;289;p12"/>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90" name="Google Shape;290;p12"/>
          <p:cNvSpPr txBox="1"/>
          <p:nvPr/>
        </p:nvSpPr>
        <p:spPr>
          <a:xfrm>
            <a:off x="3769067" y="356963"/>
            <a:ext cx="10221068"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4800" u="none" cap="none" strike="noStrike">
                <a:solidFill>
                  <a:srgbClr val="0000FF"/>
                </a:solidFill>
                <a:latin typeface="Arial"/>
                <a:ea typeface="Arial"/>
                <a:cs typeface="Arial"/>
                <a:sym typeface="Arial"/>
              </a:rPr>
              <a:t>Example of problem solving in action</a:t>
            </a:r>
            <a:endParaRPr b="0" i="0" sz="4800" u="none" cap="none" strike="noStrike">
              <a:solidFill>
                <a:srgbClr val="0000FF"/>
              </a:solidFill>
              <a:latin typeface="Arial"/>
              <a:ea typeface="Arial"/>
              <a:cs typeface="Arial"/>
              <a:sym typeface="Arial"/>
            </a:endParaRPr>
          </a:p>
        </p:txBody>
      </p:sp>
      <p:sp>
        <p:nvSpPr>
          <p:cNvPr id="291" name="Google Shape;291;p12"/>
          <p:cNvSpPr txBox="1"/>
          <p:nvPr/>
        </p:nvSpPr>
        <p:spPr>
          <a:xfrm>
            <a:off x="565464" y="1819834"/>
            <a:ext cx="6199259" cy="138499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1" lang="en-IE" sz="2800" u="none" cap="none" strike="noStrike">
                <a:solidFill>
                  <a:schemeClr val="dk1"/>
                </a:solidFill>
                <a:latin typeface="Arial"/>
                <a:ea typeface="Arial"/>
                <a:cs typeface="Arial"/>
                <a:sym typeface="Arial"/>
              </a:rPr>
              <a:t>Problem</a:t>
            </a:r>
            <a:endParaRPr/>
          </a:p>
          <a:p>
            <a:pPr indent="0" lvl="0" marL="0" marR="0" rtl="0" algn="l">
              <a:lnSpc>
                <a:spcPct val="100000"/>
              </a:lnSpc>
              <a:spcBef>
                <a:spcPts val="0"/>
              </a:spcBef>
              <a:spcAft>
                <a:spcPts val="0"/>
              </a:spcAft>
              <a:buClr>
                <a:srgbClr val="000000"/>
              </a:buClr>
              <a:buSzPts val="2800"/>
              <a:buFont typeface="Arial"/>
              <a:buNone/>
            </a:pPr>
            <a:r>
              <a:rPr b="0" i="1" lang="en-IE" sz="2800" u="none" cap="none" strike="noStrike">
                <a:solidFill>
                  <a:srgbClr val="FF0000"/>
                </a:solidFill>
                <a:latin typeface="Arial"/>
                <a:ea typeface="Arial"/>
                <a:cs typeface="Arial"/>
                <a:sym typeface="Arial"/>
              </a:rPr>
              <a:t>2009 significant drop in Irish PISA results in numeracy and literacy</a:t>
            </a:r>
            <a:endParaRPr b="0" i="1" sz="3600" u="none" cap="none" strike="noStrike">
              <a:solidFill>
                <a:srgbClr val="FF0000"/>
              </a:solidFill>
              <a:latin typeface="Arial"/>
              <a:ea typeface="Arial"/>
              <a:cs typeface="Arial"/>
              <a:sym typeface="Arial"/>
            </a:endParaRPr>
          </a:p>
        </p:txBody>
      </p:sp>
      <p:sp>
        <p:nvSpPr>
          <p:cNvPr id="292" name="Google Shape;292;p12"/>
          <p:cNvSpPr txBox="1"/>
          <p:nvPr/>
        </p:nvSpPr>
        <p:spPr>
          <a:xfrm>
            <a:off x="7206493" y="1622590"/>
            <a:ext cx="7279106" cy="914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93" name="Google Shape;293;p12"/>
          <p:cNvSpPr txBox="1"/>
          <p:nvPr/>
        </p:nvSpPr>
        <p:spPr>
          <a:xfrm>
            <a:off x="1056389" y="4250336"/>
            <a:ext cx="5573011" cy="181588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800" u="none" cap="none" strike="noStrike">
                <a:solidFill>
                  <a:srgbClr val="000000"/>
                </a:solidFill>
                <a:latin typeface="Arial"/>
                <a:ea typeface="Arial"/>
                <a:cs typeface="Arial"/>
                <a:sym typeface="Arial"/>
              </a:rPr>
              <a:t>Problem Analysis</a:t>
            </a:r>
            <a:endParaRPr/>
          </a:p>
          <a:p>
            <a:pPr indent="0" lvl="0" marL="0" marR="0" rtl="0" algn="l">
              <a:lnSpc>
                <a:spcPct val="100000"/>
              </a:lnSpc>
              <a:spcBef>
                <a:spcPts val="0"/>
              </a:spcBef>
              <a:spcAft>
                <a:spcPts val="0"/>
              </a:spcAft>
              <a:buNone/>
            </a:pPr>
            <a:r>
              <a:rPr b="0" i="0" lang="en-IE" sz="2800" u="none" cap="none" strike="noStrike">
                <a:solidFill>
                  <a:srgbClr val="FF0000"/>
                </a:solidFill>
                <a:latin typeface="Arial"/>
                <a:ea typeface="Arial"/>
                <a:cs typeface="Arial"/>
                <a:sym typeface="Arial"/>
              </a:rPr>
              <a:t>Deep dive into the root of the problem by the Department of Education Inspectorate</a:t>
            </a:r>
            <a:endParaRPr b="0" i="0" sz="1800" u="none" cap="none" strike="noStrike">
              <a:solidFill>
                <a:srgbClr val="000000"/>
              </a:solidFill>
              <a:latin typeface="Arial"/>
              <a:ea typeface="Arial"/>
              <a:cs typeface="Arial"/>
              <a:sym typeface="Arial"/>
            </a:endParaRPr>
          </a:p>
        </p:txBody>
      </p:sp>
      <p:sp>
        <p:nvSpPr>
          <p:cNvPr id="294" name="Google Shape;294;p12"/>
          <p:cNvSpPr txBox="1"/>
          <p:nvPr/>
        </p:nvSpPr>
        <p:spPr>
          <a:xfrm>
            <a:off x="2389908" y="6935134"/>
            <a:ext cx="6630054" cy="224676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800" u="none" cap="none" strike="noStrike">
                <a:solidFill>
                  <a:srgbClr val="000000"/>
                </a:solidFill>
                <a:latin typeface="Arial"/>
                <a:ea typeface="Arial"/>
                <a:cs typeface="Arial"/>
                <a:sym typeface="Arial"/>
              </a:rPr>
              <a:t>Possible Solutions</a:t>
            </a:r>
            <a:endParaRPr/>
          </a:p>
          <a:p>
            <a:pPr indent="-571500" lvl="0" marL="571500" marR="0" rtl="0" algn="l">
              <a:lnSpc>
                <a:spcPct val="100000"/>
              </a:lnSpc>
              <a:spcBef>
                <a:spcPts val="0"/>
              </a:spcBef>
              <a:spcAft>
                <a:spcPts val="0"/>
              </a:spcAft>
              <a:buClr>
                <a:srgbClr val="000000"/>
              </a:buClr>
              <a:buSzPts val="2800"/>
              <a:buFont typeface="Arial"/>
              <a:buChar char="•"/>
            </a:pPr>
            <a:r>
              <a:rPr b="0" i="0" lang="en-IE" sz="2800" u="none" cap="none" strike="noStrike">
                <a:solidFill>
                  <a:srgbClr val="FF0000"/>
                </a:solidFill>
                <a:latin typeface="Arial"/>
                <a:ea typeface="Arial"/>
                <a:cs typeface="Arial"/>
                <a:sym typeface="Arial"/>
              </a:rPr>
              <a:t>Improving Literacy and Numeracy</a:t>
            </a:r>
            <a:endParaRPr/>
          </a:p>
          <a:p>
            <a:pPr indent="-571500" lvl="0" marL="571500" marR="0" rtl="0" algn="l">
              <a:lnSpc>
                <a:spcPct val="100000"/>
              </a:lnSpc>
              <a:spcBef>
                <a:spcPts val="0"/>
              </a:spcBef>
              <a:spcAft>
                <a:spcPts val="0"/>
              </a:spcAft>
              <a:buClr>
                <a:srgbClr val="000000"/>
              </a:buClr>
              <a:buSzPts val="2800"/>
              <a:buFont typeface="Arial"/>
              <a:buChar char="•"/>
            </a:pPr>
            <a:r>
              <a:rPr b="0" i="0" lang="en-IE" sz="2800" u="none" cap="none" strike="noStrike">
                <a:solidFill>
                  <a:srgbClr val="FF0000"/>
                </a:solidFill>
                <a:latin typeface="Arial"/>
                <a:ea typeface="Arial"/>
                <a:cs typeface="Arial"/>
                <a:sym typeface="Arial"/>
              </a:rPr>
              <a:t>Nationally </a:t>
            </a:r>
            <a:endParaRPr/>
          </a:p>
          <a:p>
            <a:pPr indent="-571500" lvl="0" marL="571500" marR="0" rtl="0" algn="l">
              <a:lnSpc>
                <a:spcPct val="100000"/>
              </a:lnSpc>
              <a:spcBef>
                <a:spcPts val="0"/>
              </a:spcBef>
              <a:spcAft>
                <a:spcPts val="0"/>
              </a:spcAft>
              <a:buClr>
                <a:srgbClr val="000000"/>
              </a:buClr>
              <a:buSzPts val="2800"/>
              <a:buFont typeface="Arial"/>
              <a:buChar char="•"/>
            </a:pPr>
            <a:r>
              <a:rPr b="0" i="0" lang="en-IE" sz="2800" u="none" cap="none" strike="noStrike">
                <a:solidFill>
                  <a:srgbClr val="FF0000"/>
                </a:solidFill>
                <a:latin typeface="Arial"/>
                <a:ea typeface="Arial"/>
                <a:cs typeface="Arial"/>
                <a:sym typeface="Arial"/>
              </a:rPr>
              <a:t>School level</a:t>
            </a:r>
            <a:endParaRPr/>
          </a:p>
          <a:p>
            <a:pPr indent="-571500" lvl="0" marL="571500" marR="0" rtl="0" algn="l">
              <a:lnSpc>
                <a:spcPct val="100000"/>
              </a:lnSpc>
              <a:spcBef>
                <a:spcPts val="0"/>
              </a:spcBef>
              <a:spcAft>
                <a:spcPts val="0"/>
              </a:spcAft>
              <a:buClr>
                <a:srgbClr val="000000"/>
              </a:buClr>
              <a:buSzPts val="2800"/>
              <a:buFont typeface="Arial"/>
              <a:buChar char="•"/>
            </a:pPr>
            <a:r>
              <a:rPr b="0" i="0" lang="en-IE" sz="2800" u="none" cap="none" strike="noStrike">
                <a:solidFill>
                  <a:srgbClr val="FF0000"/>
                </a:solidFill>
                <a:latin typeface="Arial"/>
                <a:ea typeface="Arial"/>
                <a:cs typeface="Arial"/>
                <a:sym typeface="Arial"/>
              </a:rPr>
              <a:t>Classroom level</a:t>
            </a:r>
            <a:endParaRPr/>
          </a:p>
        </p:txBody>
      </p:sp>
      <p:sp>
        <p:nvSpPr>
          <p:cNvPr id="295" name="Google Shape;295;p12"/>
          <p:cNvSpPr txBox="1"/>
          <p:nvPr/>
        </p:nvSpPr>
        <p:spPr>
          <a:xfrm>
            <a:off x="7428934" y="1591613"/>
            <a:ext cx="8245160" cy="36009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3200" u="none" cap="none" strike="noStrike">
                <a:solidFill>
                  <a:srgbClr val="FF0000"/>
                </a:solidFill>
                <a:latin typeface="Arial"/>
                <a:ea typeface="Arial"/>
                <a:cs typeface="Arial"/>
                <a:sym typeface="Arial"/>
              </a:rPr>
              <a:t>Implementing the Solutions</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chemeClr val="dk1"/>
                </a:solidFill>
                <a:latin typeface="Arial"/>
                <a:ea typeface="Arial"/>
                <a:cs typeface="Arial"/>
                <a:sym typeface="Arial"/>
              </a:rPr>
              <a:t>National Initiative mandated by DE</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chemeClr val="dk1"/>
                </a:solidFill>
                <a:latin typeface="Arial"/>
                <a:ea typeface="Arial"/>
                <a:cs typeface="Arial"/>
                <a:sym typeface="Arial"/>
              </a:rPr>
              <a:t>Whole school planning to include Literacy and numeracy as a priority</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chemeClr val="dk1"/>
                </a:solidFill>
                <a:latin typeface="Arial"/>
                <a:ea typeface="Arial"/>
                <a:cs typeface="Arial"/>
                <a:sym typeface="Arial"/>
              </a:rPr>
              <a:t>Literacy and numeracy must be part of each scheme of work.</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chemeClr val="dk1"/>
                </a:solidFill>
                <a:latin typeface="Arial"/>
                <a:ea typeface="Arial"/>
                <a:cs typeface="Arial"/>
                <a:sym typeface="Arial"/>
              </a:rPr>
              <a:t>Literacy and numeracy must be part of each teacher's lesson plan.</a:t>
            </a:r>
            <a:endParaRPr/>
          </a:p>
        </p:txBody>
      </p:sp>
      <p:sp>
        <p:nvSpPr>
          <p:cNvPr id="296" name="Google Shape;296;p12"/>
          <p:cNvSpPr txBox="1"/>
          <p:nvPr/>
        </p:nvSpPr>
        <p:spPr>
          <a:xfrm>
            <a:off x="8879601" y="5935521"/>
            <a:ext cx="6970660" cy="31700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FF0000"/>
                </a:solidFill>
                <a:latin typeface="Arial"/>
                <a:ea typeface="Arial"/>
                <a:cs typeface="Arial"/>
                <a:sym typeface="Arial"/>
              </a:rPr>
              <a:t>Evaluating</a:t>
            </a:r>
            <a:r>
              <a:rPr b="0" i="0" lang="en-IE" sz="3200" u="none" cap="none" strike="noStrike">
                <a:solidFill>
                  <a:srgbClr val="FF0000"/>
                </a:solidFill>
                <a:latin typeface="Arial"/>
                <a:ea typeface="Arial"/>
                <a:cs typeface="Arial"/>
                <a:sym typeface="Arial"/>
              </a:rPr>
              <a:t> the Solutions</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rgbClr val="000000"/>
                </a:solidFill>
                <a:latin typeface="Arial"/>
                <a:ea typeface="Arial"/>
                <a:cs typeface="Arial"/>
                <a:sym typeface="Arial"/>
              </a:rPr>
              <a:t>Numeracy and literacy of Irish students in 2012 improved and in 2022 Irish students best in reading</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rgbClr val="000000"/>
                </a:solidFill>
                <a:latin typeface="Arial"/>
                <a:ea typeface="Arial"/>
                <a:cs typeface="Arial"/>
                <a:sym typeface="Arial"/>
              </a:rPr>
              <a:t>Literacy and numeracy became an integral part of each teacher's lesson planning.</a:t>
            </a:r>
            <a:endParaRPr b="0" i="1" sz="3200" u="none" cap="none" strike="noStrike">
              <a:solidFill>
                <a:srgbClr val="000000"/>
              </a:solidFill>
              <a:latin typeface="Arial"/>
              <a:ea typeface="Arial"/>
              <a:cs typeface="Arial"/>
              <a:sym typeface="Arial"/>
            </a:endParaRPr>
          </a:p>
        </p:txBody>
      </p:sp>
      <p:sp>
        <p:nvSpPr>
          <p:cNvPr id="297" name="Google Shape;297;p12"/>
          <p:cNvSpPr/>
          <p:nvPr/>
        </p:nvSpPr>
        <p:spPr>
          <a:xfrm>
            <a:off x="3252837" y="3480674"/>
            <a:ext cx="372979" cy="745958"/>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98" name="Google Shape;298;p12"/>
          <p:cNvSpPr/>
          <p:nvPr/>
        </p:nvSpPr>
        <p:spPr>
          <a:xfrm>
            <a:off x="3245465" y="6189176"/>
            <a:ext cx="372979" cy="745958"/>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99" name="Google Shape;299;p12"/>
          <p:cNvSpPr/>
          <p:nvPr/>
        </p:nvSpPr>
        <p:spPr>
          <a:xfrm rot="-8910126">
            <a:off x="6996599" y="4989521"/>
            <a:ext cx="400779" cy="2172271"/>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00" name="Google Shape;300;p12"/>
          <p:cNvSpPr/>
          <p:nvPr/>
        </p:nvSpPr>
        <p:spPr>
          <a:xfrm>
            <a:off x="10438426" y="5254250"/>
            <a:ext cx="372979" cy="745958"/>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6">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13"/>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6" name="Google Shape;306;p13"/>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7" name="Google Shape;307;p13"/>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308" name="Google Shape;308;p13"/>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9" name="Google Shape;309;p13"/>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10" name="Google Shape;310;p13"/>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11" name="Google Shape;311;p13"/>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12" name="Google Shape;312;p13"/>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13" name="Google Shape;313;p13"/>
          <p:cNvSpPr txBox="1"/>
          <p:nvPr/>
        </p:nvSpPr>
        <p:spPr>
          <a:xfrm>
            <a:off x="3769067" y="611148"/>
            <a:ext cx="10496784"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6600" u="none" cap="none" strike="noStrike">
                <a:solidFill>
                  <a:srgbClr val="0000FF"/>
                </a:solidFill>
                <a:latin typeface="Arial"/>
                <a:ea typeface="Arial"/>
                <a:cs typeface="Arial"/>
                <a:sym typeface="Arial"/>
              </a:rPr>
              <a:t>Feedback from Activity 1 </a:t>
            </a:r>
            <a:endParaRPr/>
          </a:p>
          <a:p>
            <a:pPr indent="0" lvl="0" marL="0" marR="0" rtl="0" algn="l">
              <a:lnSpc>
                <a:spcPct val="100000"/>
              </a:lnSpc>
              <a:spcBef>
                <a:spcPts val="0"/>
              </a:spcBef>
              <a:spcAft>
                <a:spcPts val="0"/>
              </a:spcAft>
              <a:buNone/>
            </a:pPr>
            <a:r>
              <a:rPr b="0" i="0" lang="en-IE" sz="6600" u="none" cap="none" strike="noStrike">
                <a:solidFill>
                  <a:srgbClr val="0000FF"/>
                </a:solidFill>
                <a:latin typeface="Arial"/>
                <a:ea typeface="Arial"/>
                <a:cs typeface="Arial"/>
                <a:sym typeface="Arial"/>
              </a:rPr>
              <a:t>Understanding the Problem</a:t>
            </a:r>
            <a:endParaRPr b="0" i="0" sz="6600" u="none" cap="none" strike="noStrike">
              <a:solidFill>
                <a:srgbClr val="0000FF"/>
              </a:solidFill>
              <a:latin typeface="Arial"/>
              <a:ea typeface="Arial"/>
              <a:cs typeface="Arial"/>
              <a:sym typeface="Arial"/>
            </a:endParaRPr>
          </a:p>
        </p:txBody>
      </p:sp>
      <p:sp>
        <p:nvSpPr>
          <p:cNvPr id="314" name="Google Shape;314;p13"/>
          <p:cNvSpPr txBox="1"/>
          <p:nvPr/>
        </p:nvSpPr>
        <p:spPr>
          <a:xfrm>
            <a:off x="609752" y="8406227"/>
            <a:ext cx="14437179"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FF0000"/>
                </a:solidFill>
                <a:latin typeface="Arial"/>
                <a:ea typeface="Arial"/>
                <a:cs typeface="Arial"/>
                <a:sym typeface="Arial"/>
              </a:rPr>
              <a:t>Reflect and record reflections in the Padlet link attached</a:t>
            </a:r>
            <a:endParaRPr/>
          </a:p>
        </p:txBody>
      </p:sp>
      <p:pic>
        <p:nvPicPr>
          <p:cNvPr id="315" name="Google Shape;315;p13"/>
          <p:cNvPicPr preferRelativeResize="0"/>
          <p:nvPr/>
        </p:nvPicPr>
        <p:blipFill rotWithShape="1">
          <a:blip r:embed="rId6">
            <a:alphaModFix/>
          </a:blip>
          <a:srcRect b="0" l="0" r="0" t="0"/>
          <a:stretch/>
        </p:blipFill>
        <p:spPr>
          <a:xfrm>
            <a:off x="4926050" y="3340706"/>
            <a:ext cx="4667250" cy="4667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14"/>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1" name="Google Shape;321;p14"/>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2" name="Google Shape;322;p14"/>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323" name="Google Shape;323;p14"/>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4" name="Google Shape;324;p14"/>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25" name="Google Shape;325;p14"/>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26" name="Google Shape;326;p14"/>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27" name="Google Shape;327;p14"/>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28" name="Google Shape;328;p14"/>
          <p:cNvSpPr txBox="1"/>
          <p:nvPr/>
        </p:nvSpPr>
        <p:spPr>
          <a:xfrm>
            <a:off x="3878700" y="756213"/>
            <a:ext cx="12683280"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4800" u="none" cap="none" strike="noStrike">
                <a:solidFill>
                  <a:srgbClr val="0000FF"/>
                </a:solidFill>
                <a:latin typeface="Arial"/>
                <a:ea typeface="Arial"/>
                <a:cs typeface="Arial"/>
                <a:sym typeface="Arial"/>
              </a:rPr>
              <a:t>Second Activity : Exploring Possible Solutions</a:t>
            </a:r>
            <a:endParaRPr b="0" i="0" sz="4800" u="none" cap="none" strike="noStrike">
              <a:solidFill>
                <a:srgbClr val="0000FF"/>
              </a:solidFill>
              <a:latin typeface="Arial"/>
              <a:ea typeface="Arial"/>
              <a:cs typeface="Arial"/>
              <a:sym typeface="Arial"/>
            </a:endParaRPr>
          </a:p>
        </p:txBody>
      </p:sp>
      <p:sp>
        <p:nvSpPr>
          <p:cNvPr id="329" name="Google Shape;329;p14"/>
          <p:cNvSpPr txBox="1"/>
          <p:nvPr/>
        </p:nvSpPr>
        <p:spPr>
          <a:xfrm>
            <a:off x="685800" y="1861464"/>
            <a:ext cx="10944922" cy="132343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4000" u="none" cap="none" strike="noStrike">
                <a:solidFill>
                  <a:schemeClr val="dk1"/>
                </a:solidFill>
                <a:latin typeface="Arial"/>
                <a:ea typeface="Arial"/>
                <a:cs typeface="Arial"/>
                <a:sym typeface="Arial"/>
              </a:rPr>
              <a:t>Why do we need to address these problems?</a:t>
            </a:r>
            <a:endParaRPr/>
          </a:p>
          <a:p>
            <a:pPr indent="-317500" lvl="0" marL="571500" marR="0" rtl="0" algn="l">
              <a:lnSpc>
                <a:spcPct val="100000"/>
              </a:lnSpc>
              <a:spcBef>
                <a:spcPts val="0"/>
              </a:spcBef>
              <a:spcAft>
                <a:spcPts val="0"/>
              </a:spcAft>
              <a:buClr>
                <a:srgbClr val="000000"/>
              </a:buClr>
              <a:buSzPts val="4000"/>
              <a:buFont typeface="Noto Sans Symbols"/>
              <a:buNone/>
            </a:pPr>
            <a:r>
              <a:t/>
            </a:r>
            <a:endParaRPr b="0" i="1" sz="4000" u="none" cap="none" strike="noStrike">
              <a:solidFill>
                <a:srgbClr val="FF0000"/>
              </a:solidFill>
              <a:latin typeface="Arial"/>
              <a:ea typeface="Arial"/>
              <a:cs typeface="Arial"/>
              <a:sym typeface="Arial"/>
            </a:endParaRPr>
          </a:p>
        </p:txBody>
      </p:sp>
      <p:sp>
        <p:nvSpPr>
          <p:cNvPr id="330" name="Google Shape;330;p14"/>
          <p:cNvSpPr txBox="1"/>
          <p:nvPr/>
        </p:nvSpPr>
        <p:spPr>
          <a:xfrm>
            <a:off x="685800" y="3297270"/>
            <a:ext cx="11700782" cy="421653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0" i="1" lang="en-IE" sz="4000" u="none" cap="none" strike="noStrike">
                <a:solidFill>
                  <a:srgbClr val="FF0000"/>
                </a:solidFill>
                <a:latin typeface="Arial"/>
                <a:ea typeface="Arial"/>
                <a:cs typeface="Arial"/>
                <a:sym typeface="Arial"/>
              </a:rPr>
              <a:t>What </a:t>
            </a:r>
            <a:r>
              <a:rPr b="0" i="1" lang="en-IE" sz="4000" u="none" cap="none" strike="noStrike">
                <a:solidFill>
                  <a:srgbClr val="FF0000"/>
                </a:solidFill>
                <a:latin typeface="Arial"/>
                <a:ea typeface="Arial"/>
                <a:cs typeface="Arial"/>
                <a:sym typeface="Arial"/>
              </a:rPr>
              <a:t>are the possible practical ways to prepare school leaders, teachers and parents to deal with</a:t>
            </a:r>
            <a:r>
              <a:rPr b="0" i="1" lang="en-IE" sz="4000" u="none" cap="none" strike="noStrike">
                <a:solidFill>
                  <a:srgbClr val="FF0000"/>
                </a:solidFill>
                <a:latin typeface="Arial"/>
                <a:ea typeface="Arial"/>
                <a:cs typeface="Arial"/>
                <a:sym typeface="Arial"/>
              </a:rPr>
              <a:t> fake news, disinformation and </a:t>
            </a:r>
            <a:r>
              <a:rPr b="0" i="1" lang="en-IE" sz="4000" u="none" cap="none" strike="noStrike">
                <a:solidFill>
                  <a:srgbClr val="FF0000"/>
                </a:solidFill>
                <a:latin typeface="Arial"/>
                <a:ea typeface="Arial"/>
                <a:cs typeface="Arial"/>
                <a:sym typeface="Arial"/>
              </a:rPr>
              <a:t>misinformation?</a:t>
            </a:r>
            <a:endParaRPr/>
          </a:p>
          <a:p>
            <a:pPr indent="0" lvl="0" marL="0" marR="0" rtl="0" algn="l">
              <a:lnSpc>
                <a:spcPct val="100000"/>
              </a:lnSpc>
              <a:spcBef>
                <a:spcPts val="0"/>
              </a:spcBef>
              <a:spcAft>
                <a:spcPts val="0"/>
              </a:spcAft>
              <a:buNone/>
            </a:pPr>
            <a:r>
              <a:t/>
            </a:r>
            <a:endParaRPr b="0" i="1" sz="4000" u="none" cap="none" strike="noStrike">
              <a:solidFill>
                <a:srgbClr val="FF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600"/>
              <a:buFont typeface="Noto Sans Symbols"/>
              <a:buChar char="⮚"/>
            </a:pPr>
            <a:r>
              <a:rPr b="0" i="1" lang="en-IE" sz="3600" u="none" cap="none" strike="noStrike">
                <a:solidFill>
                  <a:schemeClr val="dk1"/>
                </a:solidFill>
                <a:latin typeface="Arial"/>
                <a:ea typeface="Arial"/>
                <a:cs typeface="Arial"/>
                <a:sym typeface="Arial"/>
              </a:rPr>
              <a:t>School </a:t>
            </a:r>
            <a:r>
              <a:rPr b="0" i="1" lang="en-IE" sz="3600" u="none" cap="none" strike="noStrike">
                <a:solidFill>
                  <a:schemeClr val="dk1"/>
                </a:solidFill>
                <a:latin typeface="Arial"/>
                <a:ea typeface="Arial"/>
                <a:cs typeface="Arial"/>
                <a:sym typeface="Arial"/>
              </a:rPr>
              <a:t>initiatives</a:t>
            </a:r>
            <a:r>
              <a:rPr b="0" i="1" lang="en-IE" sz="3600" u="none" cap="none" strike="noStrike">
                <a:solidFill>
                  <a:schemeClr val="dk1"/>
                </a:solidFill>
                <a:latin typeface="Arial"/>
                <a:ea typeface="Arial"/>
                <a:cs typeface="Arial"/>
                <a:sym typeface="Arial"/>
              </a:rPr>
              <a:t>?</a:t>
            </a:r>
            <a:endParaRPr b="0" i="1" sz="3600" u="none" cap="none" strike="noStrike">
              <a:solidFill>
                <a:schemeClr val="dk1"/>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600"/>
              <a:buFont typeface="Noto Sans Symbols"/>
              <a:buChar char="⮚"/>
            </a:pPr>
            <a:r>
              <a:rPr b="0" i="1" lang="en-IE" sz="3600" u="none" cap="none" strike="noStrike">
                <a:solidFill>
                  <a:schemeClr val="dk1"/>
                </a:solidFill>
                <a:latin typeface="Arial"/>
                <a:ea typeface="Arial"/>
                <a:cs typeface="Arial"/>
                <a:sym typeface="Arial"/>
              </a:rPr>
              <a:t>National </a:t>
            </a:r>
            <a:r>
              <a:rPr b="0" i="1" lang="en-IE" sz="3600" u="none" cap="none" strike="noStrike">
                <a:solidFill>
                  <a:schemeClr val="dk1"/>
                </a:solidFill>
                <a:latin typeface="Arial"/>
                <a:ea typeface="Arial"/>
                <a:cs typeface="Arial"/>
                <a:sym typeface="Arial"/>
              </a:rPr>
              <a:t>initiatives</a:t>
            </a:r>
            <a:r>
              <a:rPr b="0" i="1" lang="en-IE" sz="3600" u="none" cap="none" strike="noStrike">
                <a:solidFill>
                  <a:schemeClr val="dk1"/>
                </a:solidFill>
                <a:latin typeface="Arial"/>
                <a:ea typeface="Arial"/>
                <a:cs typeface="Arial"/>
                <a:sym typeface="Arial"/>
              </a:rPr>
              <a:t>?</a:t>
            </a:r>
            <a:endParaRPr b="0" i="1" sz="3600" u="none" cap="none" strike="noStrike">
              <a:solidFill>
                <a:schemeClr val="dk1"/>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600"/>
              <a:buFont typeface="Noto Sans Symbols"/>
              <a:buChar char="⮚"/>
            </a:pPr>
            <a:r>
              <a:rPr b="0" i="1" lang="en-IE" sz="3600" u="none" cap="none" strike="noStrike">
                <a:solidFill>
                  <a:schemeClr val="dk1"/>
                </a:solidFill>
                <a:latin typeface="Arial"/>
                <a:ea typeface="Arial"/>
                <a:cs typeface="Arial"/>
                <a:sym typeface="Arial"/>
              </a:rPr>
              <a:t>International </a:t>
            </a:r>
            <a:r>
              <a:rPr b="0" i="1" lang="en-IE" sz="3600" u="none" cap="none" strike="noStrike">
                <a:solidFill>
                  <a:schemeClr val="dk1"/>
                </a:solidFill>
                <a:latin typeface="Arial"/>
                <a:ea typeface="Arial"/>
                <a:cs typeface="Arial"/>
                <a:sym typeface="Arial"/>
              </a:rPr>
              <a:t>initiatives</a:t>
            </a:r>
            <a:r>
              <a:rPr b="0" i="1" lang="en-IE" sz="3600" u="none" cap="none" strike="noStrike">
                <a:solidFill>
                  <a:schemeClr val="dk1"/>
                </a:solidFill>
                <a:latin typeface="Arial"/>
                <a:ea typeface="Arial"/>
                <a:cs typeface="Arial"/>
                <a:sym typeface="Arial"/>
              </a:rPr>
              <a:t>?</a:t>
            </a:r>
            <a:endParaRPr b="0" i="1" sz="3600" u="none" cap="none" strike="noStrike">
              <a:solidFill>
                <a:schemeClr val="dk1"/>
              </a:solidFill>
              <a:latin typeface="Arial"/>
              <a:ea typeface="Arial"/>
              <a:cs typeface="Arial"/>
              <a:sym typeface="Arial"/>
            </a:endParaRPr>
          </a:p>
        </p:txBody>
      </p:sp>
      <p:sp>
        <p:nvSpPr>
          <p:cNvPr id="331" name="Google Shape;331;p14"/>
          <p:cNvSpPr txBox="1"/>
          <p:nvPr/>
        </p:nvSpPr>
        <p:spPr>
          <a:xfrm>
            <a:off x="1068233" y="8276160"/>
            <a:ext cx="14437179"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FF0000"/>
                </a:solidFill>
                <a:latin typeface="Arial"/>
                <a:ea typeface="Arial"/>
                <a:cs typeface="Arial"/>
                <a:sym typeface="Arial"/>
              </a:rPr>
              <a:t>Reflect and record reflections in the Padlet link attached</a:t>
            </a:r>
            <a:endParaRPr/>
          </a:p>
        </p:txBody>
      </p:sp>
      <p:pic>
        <p:nvPicPr>
          <p:cNvPr id="332" name="Google Shape;332;p14"/>
          <p:cNvPicPr preferRelativeResize="0"/>
          <p:nvPr/>
        </p:nvPicPr>
        <p:blipFill rotWithShape="1">
          <a:blip r:embed="rId6">
            <a:alphaModFix/>
          </a:blip>
          <a:srcRect b="0" l="0" r="0" t="0"/>
          <a:stretch/>
        </p:blipFill>
        <p:spPr>
          <a:xfrm>
            <a:off x="12026774" y="4540296"/>
            <a:ext cx="3381375" cy="3381375"/>
          </a:xfrm>
          <a:prstGeom prst="rect">
            <a:avLst/>
          </a:prstGeom>
          <a:noFill/>
          <a:ln>
            <a:noFill/>
          </a:ln>
        </p:spPr>
      </p:pic>
      <p:pic>
        <p:nvPicPr>
          <p:cNvPr id="333" name="Google Shape;333;p14"/>
          <p:cNvPicPr preferRelativeResize="0"/>
          <p:nvPr/>
        </p:nvPicPr>
        <p:blipFill rotWithShape="1">
          <a:blip r:embed="rId6">
            <a:alphaModFix/>
          </a:blip>
          <a:srcRect b="0" l="0" r="0" t="0"/>
          <a:stretch/>
        </p:blipFill>
        <p:spPr>
          <a:xfrm>
            <a:off x="12179174" y="4692696"/>
            <a:ext cx="3381375" cy="33813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15"/>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9" name="Google Shape;339;p15"/>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0" name="Google Shape;340;p15"/>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341" name="Google Shape;341;p15"/>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2" name="Google Shape;342;p15"/>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43" name="Google Shape;343;p15"/>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44" name="Google Shape;344;p15"/>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45" name="Google Shape;345;p15"/>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46" name="Google Shape;346;p15"/>
          <p:cNvSpPr txBox="1"/>
          <p:nvPr/>
        </p:nvSpPr>
        <p:spPr>
          <a:xfrm>
            <a:off x="1530904" y="2209984"/>
            <a:ext cx="13499545"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6600" u="none" cap="none" strike="noStrike">
                <a:solidFill>
                  <a:srgbClr val="0000FF"/>
                </a:solidFill>
                <a:latin typeface="Arial"/>
                <a:ea typeface="Arial"/>
                <a:cs typeface="Arial"/>
                <a:sym typeface="Arial"/>
              </a:rPr>
              <a:t>Feedback on Activity 2 </a:t>
            </a:r>
            <a:endParaRPr/>
          </a:p>
          <a:p>
            <a:pPr indent="0" lvl="0" marL="0" marR="0" rtl="0" algn="l">
              <a:lnSpc>
                <a:spcPct val="100000"/>
              </a:lnSpc>
              <a:spcBef>
                <a:spcPts val="0"/>
              </a:spcBef>
              <a:spcAft>
                <a:spcPts val="0"/>
              </a:spcAft>
              <a:buNone/>
            </a:pPr>
            <a:r>
              <a:rPr b="0" i="0" lang="en-IE" sz="6600" u="none" cap="none" strike="noStrike">
                <a:solidFill>
                  <a:srgbClr val="0000FF"/>
                </a:solidFill>
                <a:latin typeface="Arial"/>
                <a:ea typeface="Arial"/>
                <a:cs typeface="Arial"/>
                <a:sym typeface="Arial"/>
              </a:rPr>
              <a:t>Exploring Possible Solutions</a:t>
            </a:r>
            <a:endParaRPr b="0" i="0" sz="6600" u="none" cap="none" strike="noStrike">
              <a:solidFill>
                <a:srgbClr val="0000FF"/>
              </a:solidFill>
              <a:latin typeface="Arial"/>
              <a:ea typeface="Arial"/>
              <a:cs typeface="Arial"/>
              <a:sym typeface="Arial"/>
            </a:endParaRPr>
          </a:p>
        </p:txBody>
      </p:sp>
      <p:sp>
        <p:nvSpPr>
          <p:cNvPr id="347" name="Google Shape;347;p15"/>
          <p:cNvSpPr txBox="1"/>
          <p:nvPr/>
        </p:nvSpPr>
        <p:spPr>
          <a:xfrm>
            <a:off x="1530904" y="5295270"/>
            <a:ext cx="11202389" cy="206210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3200" u="none" cap="none" strike="noStrike">
                <a:solidFill>
                  <a:srgbClr val="FF0000"/>
                </a:solidFill>
                <a:latin typeface="Arial"/>
                <a:ea typeface="Arial"/>
                <a:cs typeface="Arial"/>
                <a:sym typeface="Arial"/>
              </a:rPr>
              <a:t>Padlet results link:</a:t>
            </a:r>
            <a:endParaRPr b="0" i="0" sz="3200" u="sng" cap="none" strike="noStrike">
              <a:solidFill>
                <a:srgbClr val="000000"/>
              </a:solidFill>
              <a:latin typeface="Arial"/>
              <a:ea typeface="Arial"/>
              <a:cs typeface="Arial"/>
              <a:sym typeface="Arial"/>
              <a:hlinkClick r:id="rId6">
                <a:extLst>
                  <a:ext uri="{A12FA001-AC4F-418D-AE19-62706E023703}">
                    <ahyp:hlinkClr val="tx"/>
                  </a:ext>
                </a:extLst>
              </a:hlinkClick>
            </a:endParaRPr>
          </a:p>
          <a:p>
            <a:pPr indent="0" lvl="0" marL="0" marR="0" rtl="0" algn="l">
              <a:lnSpc>
                <a:spcPct val="100000"/>
              </a:lnSpc>
              <a:spcBef>
                <a:spcPts val="0"/>
              </a:spcBef>
              <a:spcAft>
                <a:spcPts val="0"/>
              </a:spcAft>
              <a:buNone/>
            </a:pPr>
            <a:r>
              <a:rPr b="0" i="0" lang="en-IE" sz="3200" u="sng" cap="none" strike="noStrike">
                <a:solidFill>
                  <a:srgbClr val="000000"/>
                </a:solidFill>
                <a:latin typeface="Arial"/>
                <a:ea typeface="Arial"/>
                <a:cs typeface="Arial"/>
                <a:sym typeface="Arial"/>
                <a:hlinkClick r:id="rId7">
                  <a:extLst>
                    <a:ext uri="{A12FA001-AC4F-418D-AE19-62706E023703}">
                      <ahyp:hlinkClr val="tx"/>
                    </a:ext>
                  </a:extLst>
                </a:hlinkClick>
              </a:rPr>
              <a:t>https://padlet.com/euphoricweekendliterature/what-are-the-possible-practical-ways-to-prepare-school-leade-kmts0b8tqtemn210</a:t>
            </a:r>
            <a:endParaRPr b="0" i="0" sz="3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16"/>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3" name="Google Shape;353;p16"/>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4" name="Google Shape;354;p16"/>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355" name="Google Shape;355;p16"/>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56" name="Google Shape;356;p16"/>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357" name="Google Shape;357;p16"/>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58" name="Google Shape;358;p16"/>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59" name="Google Shape;359;p16"/>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60" name="Google Shape;360;p16"/>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61" name="Google Shape;361;p16"/>
          <p:cNvSpPr txBox="1"/>
          <p:nvPr/>
        </p:nvSpPr>
        <p:spPr>
          <a:xfrm>
            <a:off x="1726020" y="1112900"/>
            <a:ext cx="13228301" cy="212365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6600" u="none" cap="none" strike="noStrike">
                <a:solidFill>
                  <a:srgbClr val="0000FF"/>
                </a:solidFill>
                <a:latin typeface="Arial"/>
                <a:ea typeface="Arial"/>
                <a:cs typeface="Arial"/>
                <a:sym typeface="Arial"/>
              </a:rPr>
              <a:t>Third Workshop Activity (ACT)</a:t>
            </a:r>
            <a:endParaRPr/>
          </a:p>
          <a:p>
            <a:pPr indent="0" lvl="0" marL="0" marR="0" rtl="0" algn="l">
              <a:lnSpc>
                <a:spcPct val="100000"/>
              </a:lnSpc>
              <a:spcBef>
                <a:spcPts val="0"/>
              </a:spcBef>
              <a:spcAft>
                <a:spcPts val="0"/>
              </a:spcAft>
              <a:buNone/>
            </a:pPr>
            <a:r>
              <a:rPr b="0" i="1" lang="en-IE" sz="6600" u="none" cap="none" strike="noStrike">
                <a:solidFill>
                  <a:srgbClr val="0000FF"/>
                </a:solidFill>
                <a:latin typeface="Arial"/>
                <a:ea typeface="Arial"/>
                <a:cs typeface="Arial"/>
                <a:sym typeface="Arial"/>
              </a:rPr>
              <a:t>Implementing the chosen solutions</a:t>
            </a:r>
            <a:endParaRPr b="0" i="1" sz="6600" u="none" cap="none" strike="noStrike">
              <a:solidFill>
                <a:srgbClr val="0000FF"/>
              </a:solidFill>
              <a:latin typeface="Arial"/>
              <a:ea typeface="Arial"/>
              <a:cs typeface="Arial"/>
              <a:sym typeface="Arial"/>
            </a:endParaRPr>
          </a:p>
        </p:txBody>
      </p:sp>
      <p:sp>
        <p:nvSpPr>
          <p:cNvPr id="362" name="Google Shape;362;p16"/>
          <p:cNvSpPr txBox="1"/>
          <p:nvPr/>
        </p:nvSpPr>
        <p:spPr>
          <a:xfrm>
            <a:off x="438703" y="3369644"/>
            <a:ext cx="15171821" cy="378565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1" lang="en-IE" sz="4800" u="none" cap="none" strike="noStrike">
                <a:solidFill>
                  <a:srgbClr val="000000"/>
                </a:solidFill>
                <a:latin typeface="Arial"/>
                <a:ea typeface="Arial"/>
                <a:cs typeface="Arial"/>
                <a:sym typeface="Arial"/>
              </a:rPr>
              <a:t>How can we as parents, teachers and school leaders implement these solutions?</a:t>
            </a:r>
            <a:endParaRPr/>
          </a:p>
          <a:p>
            <a:pPr indent="-857250" lvl="0" marL="857250" marR="0" rtl="0" algn="l">
              <a:lnSpc>
                <a:spcPct val="100000"/>
              </a:lnSpc>
              <a:spcBef>
                <a:spcPts val="0"/>
              </a:spcBef>
              <a:spcAft>
                <a:spcPts val="0"/>
              </a:spcAft>
              <a:buClr>
                <a:srgbClr val="000000"/>
              </a:buClr>
              <a:buSzPts val="4800"/>
              <a:buFont typeface="Noto Sans Symbols"/>
              <a:buChar char="⮚"/>
            </a:pPr>
            <a:r>
              <a:rPr b="0" i="1" lang="en-IE" sz="4800" u="none" cap="none" strike="noStrike">
                <a:solidFill>
                  <a:srgbClr val="FF0000"/>
                </a:solidFill>
                <a:latin typeface="Arial"/>
                <a:ea typeface="Arial"/>
                <a:cs typeface="Arial"/>
                <a:sym typeface="Arial"/>
              </a:rPr>
              <a:t>School </a:t>
            </a:r>
            <a:r>
              <a:rPr b="0" i="1" lang="en-IE" sz="4800" u="none" cap="none" strike="noStrike">
                <a:solidFill>
                  <a:srgbClr val="FF0000"/>
                </a:solidFill>
                <a:latin typeface="Arial"/>
                <a:ea typeface="Arial"/>
                <a:cs typeface="Arial"/>
                <a:sym typeface="Arial"/>
              </a:rPr>
              <a:t>initiatives</a:t>
            </a:r>
            <a:r>
              <a:rPr b="0" i="1" lang="en-IE" sz="4800" u="none" cap="none" strike="noStrike">
                <a:solidFill>
                  <a:srgbClr val="FF0000"/>
                </a:solidFill>
                <a:latin typeface="Arial"/>
                <a:ea typeface="Arial"/>
                <a:cs typeface="Arial"/>
                <a:sym typeface="Arial"/>
              </a:rPr>
              <a:t>?</a:t>
            </a:r>
            <a:endParaRPr/>
          </a:p>
          <a:p>
            <a:pPr indent="-857250" lvl="0" marL="857250" marR="0" rtl="0" algn="l">
              <a:lnSpc>
                <a:spcPct val="100000"/>
              </a:lnSpc>
              <a:spcBef>
                <a:spcPts val="0"/>
              </a:spcBef>
              <a:spcAft>
                <a:spcPts val="0"/>
              </a:spcAft>
              <a:buClr>
                <a:srgbClr val="000000"/>
              </a:buClr>
              <a:buSzPts val="4800"/>
              <a:buFont typeface="Noto Sans Symbols"/>
              <a:buChar char="⮚"/>
            </a:pPr>
            <a:r>
              <a:rPr b="0" i="1" lang="en-IE" sz="4800" u="none" cap="none" strike="noStrike">
                <a:solidFill>
                  <a:srgbClr val="FF0000"/>
                </a:solidFill>
                <a:latin typeface="Arial"/>
                <a:ea typeface="Arial"/>
                <a:cs typeface="Arial"/>
                <a:sym typeface="Arial"/>
              </a:rPr>
              <a:t>National </a:t>
            </a:r>
            <a:r>
              <a:rPr b="0" i="1" lang="en-IE" sz="4800" u="none" cap="none" strike="noStrike">
                <a:solidFill>
                  <a:srgbClr val="FF0000"/>
                </a:solidFill>
                <a:latin typeface="Arial"/>
                <a:ea typeface="Arial"/>
                <a:cs typeface="Arial"/>
                <a:sym typeface="Arial"/>
              </a:rPr>
              <a:t>initiatives</a:t>
            </a:r>
            <a:r>
              <a:rPr b="0" i="1" lang="en-IE" sz="4800" u="none" cap="none" strike="noStrike">
                <a:solidFill>
                  <a:srgbClr val="FF0000"/>
                </a:solidFill>
                <a:latin typeface="Arial"/>
                <a:ea typeface="Arial"/>
                <a:cs typeface="Arial"/>
                <a:sym typeface="Arial"/>
              </a:rPr>
              <a:t>?</a:t>
            </a:r>
            <a:endParaRPr/>
          </a:p>
          <a:p>
            <a:pPr indent="-857250" lvl="0" marL="857250" marR="0" rtl="0" algn="l">
              <a:lnSpc>
                <a:spcPct val="100000"/>
              </a:lnSpc>
              <a:spcBef>
                <a:spcPts val="0"/>
              </a:spcBef>
              <a:spcAft>
                <a:spcPts val="0"/>
              </a:spcAft>
              <a:buClr>
                <a:srgbClr val="000000"/>
              </a:buClr>
              <a:buSzPts val="4800"/>
              <a:buFont typeface="Noto Sans Symbols"/>
              <a:buChar char="⮚"/>
            </a:pPr>
            <a:r>
              <a:rPr b="0" i="1" lang="en-IE" sz="4800" u="none" cap="none" strike="noStrike">
                <a:solidFill>
                  <a:srgbClr val="FF0000"/>
                </a:solidFill>
                <a:latin typeface="Arial"/>
                <a:ea typeface="Arial"/>
                <a:cs typeface="Arial"/>
                <a:sym typeface="Arial"/>
              </a:rPr>
              <a:t>International </a:t>
            </a:r>
            <a:r>
              <a:rPr b="0" i="1" lang="en-IE" sz="4800" u="none" cap="none" strike="noStrike">
                <a:solidFill>
                  <a:srgbClr val="FF0000"/>
                </a:solidFill>
                <a:latin typeface="Arial"/>
                <a:ea typeface="Arial"/>
                <a:cs typeface="Arial"/>
                <a:sym typeface="Arial"/>
              </a:rPr>
              <a:t>initiatives</a:t>
            </a:r>
            <a:r>
              <a:rPr b="0" i="1" lang="en-IE" sz="4800" u="none" cap="none" strike="noStrike">
                <a:solidFill>
                  <a:srgbClr val="FF0000"/>
                </a:solidFill>
                <a:latin typeface="Arial"/>
                <a:ea typeface="Arial"/>
                <a:cs typeface="Arial"/>
                <a:sym typeface="Arial"/>
              </a:rPr>
              <a:t>?</a:t>
            </a:r>
            <a:endParaRPr/>
          </a:p>
        </p:txBody>
      </p:sp>
      <p:pic>
        <p:nvPicPr>
          <p:cNvPr id="363" name="Google Shape;363;p16"/>
          <p:cNvPicPr preferRelativeResize="0"/>
          <p:nvPr/>
        </p:nvPicPr>
        <p:blipFill rotWithShape="1">
          <a:blip r:embed="rId6">
            <a:alphaModFix/>
          </a:blip>
          <a:srcRect b="0" l="0" r="0" t="0"/>
          <a:stretch/>
        </p:blipFill>
        <p:spPr>
          <a:xfrm>
            <a:off x="10590944" y="4325373"/>
            <a:ext cx="3403948" cy="3403948"/>
          </a:xfrm>
          <a:prstGeom prst="rect">
            <a:avLst/>
          </a:prstGeom>
          <a:noFill/>
          <a:ln>
            <a:noFill/>
          </a:ln>
        </p:spPr>
      </p:pic>
      <p:pic>
        <p:nvPicPr>
          <p:cNvPr id="364" name="Google Shape;364;p16"/>
          <p:cNvPicPr preferRelativeResize="0"/>
          <p:nvPr/>
        </p:nvPicPr>
        <p:blipFill rotWithShape="1">
          <a:blip r:embed="rId7">
            <a:alphaModFix/>
          </a:blip>
          <a:srcRect b="0" l="0" r="0" t="0"/>
          <a:stretch/>
        </p:blipFill>
        <p:spPr>
          <a:xfrm>
            <a:off x="328133" y="7917635"/>
            <a:ext cx="14442676" cy="1072989"/>
          </a:xfrm>
          <a:prstGeom prst="rect">
            <a:avLst/>
          </a:prstGeom>
          <a:noFill/>
          <a:ln>
            <a:noFill/>
          </a:ln>
        </p:spPr>
      </p:pic>
      <p:sp>
        <p:nvSpPr>
          <p:cNvPr id="365" name="Google Shape;365;p16"/>
          <p:cNvSpPr txBox="1"/>
          <p:nvPr/>
        </p:nvSpPr>
        <p:spPr>
          <a:xfrm>
            <a:off x="2190970" y="7459474"/>
            <a:ext cx="97917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1400" u="sng" cap="none" strike="noStrike">
                <a:solidFill>
                  <a:srgbClr val="000000"/>
                </a:solidFill>
                <a:latin typeface="Arial"/>
                <a:ea typeface="Arial"/>
                <a:cs typeface="Arial"/>
                <a:sym typeface="Arial"/>
                <a:hlinkClick r:id="rId8">
                  <a:extLst>
                    <a:ext uri="{A12FA001-AC4F-418D-AE19-62706E023703}">
                      <ahyp:hlinkClr val="tx"/>
                    </a:ext>
                  </a:extLst>
                </a:hlinkClick>
              </a:rPr>
              <a:t>https://docs.google.com/document/d/1NVyQo3Koykkqa20tgn8vNsJF8cxkJGS6/edi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17"/>
          <p:cNvSpPr txBox="1"/>
          <p:nvPr/>
        </p:nvSpPr>
        <p:spPr>
          <a:xfrm>
            <a:off x="14292505" y="5111818"/>
            <a:ext cx="2334213" cy="372603"/>
          </a:xfrm>
          <a:prstGeom prst="rect">
            <a:avLst/>
          </a:prstGeom>
          <a:noFill/>
          <a:ln>
            <a:noFill/>
          </a:ln>
        </p:spPr>
        <p:txBody>
          <a:bodyPr anchorCtr="0" anchor="t" bIns="0" lIns="0" spcFirstLastPara="1" rIns="0" wrap="square" tIns="0">
            <a:spAutoFit/>
          </a:bodyPr>
          <a:lstStyle/>
          <a:p>
            <a:pPr indent="0" lvl="0" marL="0" marR="0" rtl="0" algn="l">
              <a:lnSpc>
                <a:spcPct val="140018"/>
              </a:lnSpc>
              <a:spcBef>
                <a:spcPts val="0"/>
              </a:spcBef>
              <a:spcAft>
                <a:spcPts val="0"/>
              </a:spcAft>
              <a:buNone/>
            </a:pPr>
            <a:r>
              <a:rPr b="0" i="0" lang="en-IE" sz="2199" u="none" cap="none" strike="noStrike">
                <a:solidFill>
                  <a:srgbClr val="000000"/>
                </a:solidFill>
                <a:latin typeface="Arial"/>
                <a:ea typeface="Arial"/>
                <a:cs typeface="Arial"/>
                <a:sym typeface="Arial"/>
              </a:rPr>
              <a:t>.</a:t>
            </a:r>
            <a:endParaRPr/>
          </a:p>
        </p:txBody>
      </p:sp>
      <p:cxnSp>
        <p:nvCxnSpPr>
          <p:cNvPr id="372" name="Google Shape;372;p17"/>
          <p:cNvCxnSpPr/>
          <p:nvPr/>
        </p:nvCxnSpPr>
        <p:spPr>
          <a:xfrm flipH="1" rot="10800000">
            <a:off x="30019" y="1698370"/>
            <a:ext cx="18288000" cy="19050"/>
          </a:xfrm>
          <a:prstGeom prst="straightConnector1">
            <a:avLst/>
          </a:prstGeom>
          <a:noFill/>
          <a:ln cap="flat" cmpd="sng" w="9525">
            <a:solidFill>
              <a:srgbClr val="000000">
                <a:alpha val="29803"/>
              </a:srgbClr>
            </a:solidFill>
            <a:prstDash val="solid"/>
            <a:round/>
            <a:headEnd len="sm" w="sm" type="none"/>
            <a:tailEnd len="sm" w="sm" type="none"/>
          </a:ln>
        </p:spPr>
      </p:cxnSp>
      <p:cxnSp>
        <p:nvCxnSpPr>
          <p:cNvPr id="373" name="Google Shape;373;p17"/>
          <p:cNvCxnSpPr/>
          <p:nvPr/>
        </p:nvCxnSpPr>
        <p:spPr>
          <a:xfrm>
            <a:off x="1144136" y="2796769"/>
            <a:ext cx="0" cy="447300"/>
          </a:xfrm>
          <a:prstGeom prst="straightConnector1">
            <a:avLst/>
          </a:prstGeom>
          <a:noFill/>
          <a:ln cap="flat" cmpd="sng" w="9525">
            <a:solidFill>
              <a:srgbClr val="000000">
                <a:alpha val="29803"/>
              </a:srgbClr>
            </a:solidFill>
            <a:prstDash val="solid"/>
            <a:round/>
            <a:headEnd len="sm" w="sm" type="none"/>
            <a:tailEnd len="sm" w="sm" type="none"/>
          </a:ln>
        </p:spPr>
      </p:cxnSp>
      <p:grpSp>
        <p:nvGrpSpPr>
          <p:cNvPr id="374" name="Google Shape;374;p17"/>
          <p:cNvGrpSpPr/>
          <p:nvPr/>
        </p:nvGrpSpPr>
        <p:grpSpPr>
          <a:xfrm>
            <a:off x="-289837" y="8349676"/>
            <a:ext cx="18678035" cy="2078949"/>
            <a:chOff x="0" y="-38100"/>
            <a:chExt cx="4919318" cy="805460"/>
          </a:xfrm>
        </p:grpSpPr>
        <p:sp>
          <p:nvSpPr>
            <p:cNvPr id="375" name="Google Shape;375;p17"/>
            <p:cNvSpPr/>
            <p:nvPr/>
          </p:nvSpPr>
          <p:spPr>
            <a:xfrm>
              <a:off x="65819" y="159372"/>
              <a:ext cx="4827109" cy="556227"/>
            </a:xfrm>
            <a:custGeom>
              <a:rect b="b" l="l" r="r" t="t"/>
              <a:pathLst>
                <a:path extrusionOk="0" h="767360" w="4919318">
                  <a:moveTo>
                    <a:pt x="0" y="0"/>
                  </a:moveTo>
                  <a:lnTo>
                    <a:pt x="4919318" y="0"/>
                  </a:lnTo>
                  <a:lnTo>
                    <a:pt x="4919318" y="767360"/>
                  </a:lnTo>
                  <a:lnTo>
                    <a:pt x="0" y="767360"/>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76" name="Google Shape;376;p17"/>
            <p:cNvSpPr txBox="1"/>
            <p:nvPr/>
          </p:nvSpPr>
          <p:spPr>
            <a:xfrm>
              <a:off x="0" y="-38100"/>
              <a:ext cx="4919318" cy="805460"/>
            </a:xfrm>
            <a:prstGeom prst="rect">
              <a:avLst/>
            </a:prstGeom>
            <a:noFill/>
            <a:ln>
              <a:noFill/>
            </a:ln>
          </p:spPr>
          <p:txBody>
            <a:bodyPr anchorCtr="0" anchor="ctr" bIns="50800" lIns="50800" spcFirstLastPara="1" rIns="50800" wrap="square" tIns="50800">
              <a:noAutofit/>
            </a:bodyPr>
            <a:lstStyle/>
            <a:p>
              <a:pPr indent="0" lvl="0" marL="0" marR="0" rtl="0" algn="ctr">
                <a:lnSpc>
                  <a:spcPct val="15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377" name="Google Shape;377;p17"/>
          <p:cNvSpPr txBox="1"/>
          <p:nvPr/>
        </p:nvSpPr>
        <p:spPr>
          <a:xfrm>
            <a:off x="3659903" y="8791465"/>
            <a:ext cx="16110520" cy="1617751"/>
          </a:xfrm>
          <a:prstGeom prst="rect">
            <a:avLst/>
          </a:prstGeom>
          <a:noFill/>
          <a:ln>
            <a:noFill/>
          </a:ln>
        </p:spPr>
        <p:txBody>
          <a:bodyPr anchorCtr="0" anchor="t" bIns="0" lIns="0" spcFirstLastPara="1" rIns="0" wrap="square" tIns="0">
            <a:spAutoFit/>
          </a:bodyPr>
          <a:lstStyle/>
          <a:p>
            <a:pPr indent="0" lvl="0" marL="0" marR="0" rtl="0" algn="l">
              <a:lnSpc>
                <a:spcPct val="151397"/>
              </a:lnSpc>
              <a:spcBef>
                <a:spcPts val="0"/>
              </a:spcBef>
              <a:spcAft>
                <a:spcPts val="0"/>
              </a:spcAft>
              <a:buNone/>
            </a:pPr>
            <a:r>
              <a:rPr b="1" i="0" lang="en-IE" sz="8800" u="none" cap="none" strike="noStrike">
                <a:solidFill>
                  <a:srgbClr val="FFFFFF"/>
                </a:solidFill>
                <a:latin typeface="Arial"/>
                <a:ea typeface="Arial"/>
                <a:cs typeface="Arial"/>
                <a:sym typeface="Arial"/>
              </a:rPr>
              <a:t>Knowing the fake?</a:t>
            </a:r>
            <a:endParaRPr/>
          </a:p>
        </p:txBody>
      </p:sp>
      <p:sp>
        <p:nvSpPr>
          <p:cNvPr id="378" name="Google Shape;378;p17"/>
          <p:cNvSpPr/>
          <p:nvPr/>
        </p:nvSpPr>
        <p:spPr>
          <a:xfrm>
            <a:off x="30019" y="332425"/>
            <a:ext cx="2626559" cy="1050401"/>
          </a:xfrm>
          <a:custGeom>
            <a:rect b="b" l="l" r="r" t="t"/>
            <a:pathLst>
              <a:path extrusionOk="0" h="1050401" w="2626559">
                <a:moveTo>
                  <a:pt x="0" y="0"/>
                </a:moveTo>
                <a:lnTo>
                  <a:pt x="2626559" y="0"/>
                </a:lnTo>
                <a:lnTo>
                  <a:pt x="2626559" y="1050401"/>
                </a:lnTo>
                <a:lnTo>
                  <a:pt x="0" y="1050401"/>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79" name="Google Shape;379;p17"/>
          <p:cNvSpPr/>
          <p:nvPr/>
        </p:nvSpPr>
        <p:spPr>
          <a:xfrm>
            <a:off x="14391012" y="-16534"/>
            <a:ext cx="4317278" cy="1365620"/>
          </a:xfrm>
          <a:custGeom>
            <a:rect b="b" l="l" r="r" t="t"/>
            <a:pathLst>
              <a:path extrusionOk="0" h="1365620" w="4317278">
                <a:moveTo>
                  <a:pt x="0" y="0"/>
                </a:moveTo>
                <a:lnTo>
                  <a:pt x="4317278" y="0"/>
                </a:lnTo>
                <a:lnTo>
                  <a:pt x="4317278" y="1365619"/>
                </a:lnTo>
                <a:lnTo>
                  <a:pt x="0" y="1365619"/>
                </a:lnTo>
                <a:lnTo>
                  <a:pt x="0" y="0"/>
                </a:lnTo>
                <a:close/>
              </a:path>
            </a:pathLst>
          </a:custGeom>
          <a:blipFill rotWithShape="1">
            <a:blip r:embed="rId4">
              <a:alphaModFix/>
            </a:blip>
            <a:stretch>
              <a:fillRect b="0" l="-154"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80" name="Google Shape;380;p17"/>
          <p:cNvSpPr txBox="1"/>
          <p:nvPr/>
        </p:nvSpPr>
        <p:spPr>
          <a:xfrm>
            <a:off x="2649018" y="331500"/>
            <a:ext cx="12095681" cy="138499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IE" sz="4800" u="none" cap="none" strike="noStrike">
                <a:solidFill>
                  <a:srgbClr val="FF0000"/>
                </a:solidFill>
                <a:latin typeface="Arial"/>
                <a:ea typeface="Arial"/>
                <a:cs typeface="Arial"/>
                <a:sym typeface="Arial"/>
              </a:rPr>
              <a:t>Tips for Spotting Online Fake News:</a:t>
            </a:r>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p:txBody>
      </p:sp>
      <p:sp>
        <p:nvSpPr>
          <p:cNvPr id="381" name="Google Shape;381;p17"/>
          <p:cNvSpPr/>
          <p:nvPr/>
        </p:nvSpPr>
        <p:spPr>
          <a:xfrm>
            <a:off x="5309175" y="2266404"/>
            <a:ext cx="6019799" cy="3184931"/>
          </a:xfrm>
          <a:prstGeom prst="ellipse">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IE" sz="3600" u="none" cap="none" strike="noStrike">
                <a:solidFill>
                  <a:schemeClr val="lt1"/>
                </a:solidFill>
                <a:latin typeface="Arial"/>
                <a:ea typeface="Arial"/>
                <a:cs typeface="Arial"/>
                <a:sym typeface="Arial"/>
              </a:rPr>
              <a:t>Check the Source:</a:t>
            </a:r>
            <a:endParaRPr b="0" i="0" sz="3600" u="none" cap="none" strike="noStrike">
              <a:solidFill>
                <a:schemeClr val="lt1"/>
              </a:solidFill>
              <a:latin typeface="Arial"/>
              <a:ea typeface="Arial"/>
              <a:cs typeface="Arial"/>
              <a:sym typeface="Arial"/>
            </a:endParaRPr>
          </a:p>
        </p:txBody>
      </p:sp>
      <p:sp>
        <p:nvSpPr>
          <p:cNvPr id="382" name="Google Shape;382;p17"/>
          <p:cNvSpPr/>
          <p:nvPr/>
        </p:nvSpPr>
        <p:spPr>
          <a:xfrm>
            <a:off x="8466801" y="4389239"/>
            <a:ext cx="6019799" cy="3184931"/>
          </a:xfrm>
          <a:prstGeom prst="ellipse">
            <a:avLst/>
          </a:prstGeom>
          <a:solidFill>
            <a:srgbClr val="C2D59B"/>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IE" sz="3600" u="none" cap="none" strike="noStrike">
                <a:solidFill>
                  <a:schemeClr val="dk1"/>
                </a:solidFill>
                <a:latin typeface="Arial"/>
                <a:ea typeface="Arial"/>
                <a:cs typeface="Arial"/>
                <a:sym typeface="Arial"/>
              </a:rPr>
              <a:t>Cross-Verify with Other Outlets:</a:t>
            </a:r>
            <a:endParaRPr b="0" i="0" sz="3600" u="none" cap="none" strike="noStrike">
              <a:solidFill>
                <a:schemeClr val="dk1"/>
              </a:solidFill>
              <a:latin typeface="Arial"/>
              <a:ea typeface="Arial"/>
              <a:cs typeface="Arial"/>
              <a:sym typeface="Arial"/>
            </a:endParaRPr>
          </a:p>
        </p:txBody>
      </p:sp>
      <p:sp>
        <p:nvSpPr>
          <p:cNvPr id="383" name="Google Shape;383;p17"/>
          <p:cNvSpPr/>
          <p:nvPr/>
        </p:nvSpPr>
        <p:spPr>
          <a:xfrm>
            <a:off x="2299276" y="4395647"/>
            <a:ext cx="6019799" cy="3184931"/>
          </a:xfrm>
          <a:prstGeom prst="ellipse">
            <a:avLst/>
          </a:prstGeom>
          <a:solidFill>
            <a:srgbClr val="FFFF00"/>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IE" sz="3600" u="none" cap="none" strike="noStrike">
                <a:solidFill>
                  <a:srgbClr val="FF0000"/>
                </a:solidFill>
                <a:latin typeface="Arial"/>
                <a:ea typeface="Arial"/>
                <a:cs typeface="Arial"/>
                <a:sym typeface="Arial"/>
              </a:rPr>
              <a:t>Look for Evidence:</a:t>
            </a:r>
            <a:endParaRPr b="0" i="0" sz="3600" u="none" cap="none" strike="noStrike">
              <a:solidFill>
                <a:srgbClr val="FF0000"/>
              </a:solidFill>
              <a:latin typeface="Arial"/>
              <a:ea typeface="Arial"/>
              <a:cs typeface="Arial"/>
              <a:sym typeface="Arial"/>
            </a:endParaRPr>
          </a:p>
        </p:txBody>
      </p:sp>
      <p:sp>
        <p:nvSpPr>
          <p:cNvPr id="384" name="Google Shape;384;p17"/>
          <p:cNvSpPr txBox="1"/>
          <p:nvPr/>
        </p:nvSpPr>
        <p:spPr>
          <a:xfrm>
            <a:off x="30019" y="7836944"/>
            <a:ext cx="17876981"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1" lang="en-IE" sz="3200" u="sng" cap="none" strike="noStrike">
                <a:solidFill>
                  <a:srgbClr val="FF0000"/>
                </a:solidFill>
                <a:latin typeface="Arial"/>
                <a:ea typeface="Arial"/>
                <a:cs typeface="Arial"/>
                <a:sym typeface="Arial"/>
                <a:hlinkClick r:id="rId5">
                  <a:extLst>
                    <a:ext uri="{A12FA001-AC4F-418D-AE19-62706E023703}">
                      <ahyp:hlinkClr val="tx"/>
                    </a:ext>
                  </a:extLst>
                </a:hlinkClick>
              </a:rPr>
              <a:t>https://safeguarding.network/blog/fake-news-misinformation-and-disinformation-what-schools-need-to-know</a:t>
            </a:r>
            <a:endParaRPr b="1" i="1" sz="3200" u="none" cap="none" strike="noStrike">
              <a:solidFill>
                <a:srgbClr val="FF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cxnSp>
        <p:nvCxnSpPr>
          <p:cNvPr id="389" name="Google Shape;389;p18"/>
          <p:cNvCxnSpPr/>
          <p:nvPr/>
        </p:nvCxnSpPr>
        <p:spPr>
          <a:xfrm flipH="1" rot="10800000">
            <a:off x="30019" y="1698370"/>
            <a:ext cx="18288000" cy="19050"/>
          </a:xfrm>
          <a:prstGeom prst="straightConnector1">
            <a:avLst/>
          </a:prstGeom>
          <a:noFill/>
          <a:ln cap="flat" cmpd="sng" w="9525">
            <a:solidFill>
              <a:srgbClr val="000000">
                <a:alpha val="29803"/>
              </a:srgbClr>
            </a:solidFill>
            <a:prstDash val="solid"/>
            <a:round/>
            <a:headEnd len="sm" w="sm" type="none"/>
            <a:tailEnd len="sm" w="sm" type="none"/>
          </a:ln>
        </p:spPr>
      </p:cxnSp>
      <p:cxnSp>
        <p:nvCxnSpPr>
          <p:cNvPr id="390" name="Google Shape;390;p18"/>
          <p:cNvCxnSpPr/>
          <p:nvPr/>
        </p:nvCxnSpPr>
        <p:spPr>
          <a:xfrm>
            <a:off x="1144136" y="2796769"/>
            <a:ext cx="0" cy="447300"/>
          </a:xfrm>
          <a:prstGeom prst="straightConnector1">
            <a:avLst/>
          </a:prstGeom>
          <a:noFill/>
          <a:ln cap="flat" cmpd="sng" w="9525">
            <a:solidFill>
              <a:srgbClr val="000000">
                <a:alpha val="29803"/>
              </a:srgbClr>
            </a:solidFill>
            <a:prstDash val="solid"/>
            <a:round/>
            <a:headEnd len="sm" w="sm" type="none"/>
            <a:tailEnd len="sm" w="sm" type="none"/>
          </a:ln>
        </p:spPr>
      </p:cxnSp>
      <p:grpSp>
        <p:nvGrpSpPr>
          <p:cNvPr id="391" name="Google Shape;391;p18"/>
          <p:cNvGrpSpPr/>
          <p:nvPr/>
        </p:nvGrpSpPr>
        <p:grpSpPr>
          <a:xfrm>
            <a:off x="-164998" y="8208051"/>
            <a:ext cx="18678035" cy="2078949"/>
            <a:chOff x="0" y="-38100"/>
            <a:chExt cx="4919318" cy="805460"/>
          </a:xfrm>
        </p:grpSpPr>
        <p:sp>
          <p:nvSpPr>
            <p:cNvPr id="392" name="Google Shape;392;p18"/>
            <p:cNvSpPr/>
            <p:nvPr/>
          </p:nvSpPr>
          <p:spPr>
            <a:xfrm>
              <a:off x="0" y="0"/>
              <a:ext cx="4919318" cy="767360"/>
            </a:xfrm>
            <a:custGeom>
              <a:rect b="b" l="l" r="r" t="t"/>
              <a:pathLst>
                <a:path extrusionOk="0" h="767360" w="4919318">
                  <a:moveTo>
                    <a:pt x="0" y="0"/>
                  </a:moveTo>
                  <a:lnTo>
                    <a:pt x="4919318" y="0"/>
                  </a:lnTo>
                  <a:lnTo>
                    <a:pt x="4919318" y="767360"/>
                  </a:lnTo>
                  <a:lnTo>
                    <a:pt x="0" y="767360"/>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93" name="Google Shape;393;p18"/>
            <p:cNvSpPr txBox="1"/>
            <p:nvPr/>
          </p:nvSpPr>
          <p:spPr>
            <a:xfrm>
              <a:off x="0" y="-38100"/>
              <a:ext cx="4919318" cy="805460"/>
            </a:xfrm>
            <a:prstGeom prst="rect">
              <a:avLst/>
            </a:prstGeom>
            <a:noFill/>
            <a:ln>
              <a:noFill/>
            </a:ln>
          </p:spPr>
          <p:txBody>
            <a:bodyPr anchorCtr="0" anchor="ctr" bIns="50800" lIns="50800" spcFirstLastPara="1" rIns="50800" wrap="square" tIns="50800">
              <a:noAutofit/>
            </a:bodyPr>
            <a:lstStyle/>
            <a:p>
              <a:pPr indent="0" lvl="0" marL="0" marR="0" rtl="0" algn="ctr">
                <a:lnSpc>
                  <a:spcPct val="15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394" name="Google Shape;394;p18"/>
          <p:cNvSpPr txBox="1"/>
          <p:nvPr/>
        </p:nvSpPr>
        <p:spPr>
          <a:xfrm>
            <a:off x="1024716" y="8179739"/>
            <a:ext cx="17110884" cy="1577932"/>
          </a:xfrm>
          <a:prstGeom prst="rect">
            <a:avLst/>
          </a:prstGeom>
          <a:noFill/>
          <a:ln>
            <a:noFill/>
          </a:ln>
        </p:spPr>
        <p:txBody>
          <a:bodyPr anchorCtr="0" anchor="t" bIns="0" lIns="0" spcFirstLastPara="1" rIns="0" wrap="square" tIns="0">
            <a:spAutoFit/>
          </a:bodyPr>
          <a:lstStyle/>
          <a:p>
            <a:pPr indent="0" lvl="0" marL="0" marR="0" rtl="0" algn="l">
              <a:lnSpc>
                <a:spcPct val="166537"/>
              </a:lnSpc>
              <a:spcBef>
                <a:spcPts val="0"/>
              </a:spcBef>
              <a:spcAft>
                <a:spcPts val="0"/>
              </a:spcAft>
              <a:buNone/>
            </a:pPr>
            <a:r>
              <a:rPr b="1" i="0" lang="en-IE" sz="8000" u="none" cap="none" strike="noStrike">
                <a:solidFill>
                  <a:srgbClr val="FFFFFF"/>
                </a:solidFill>
                <a:latin typeface="Arial"/>
                <a:ea typeface="Arial"/>
                <a:cs typeface="Arial"/>
                <a:sym typeface="Arial"/>
              </a:rPr>
              <a:t>Where to go when you don’t know ?</a:t>
            </a:r>
            <a:endParaRPr/>
          </a:p>
        </p:txBody>
      </p:sp>
      <p:sp>
        <p:nvSpPr>
          <p:cNvPr id="395" name="Google Shape;395;p18"/>
          <p:cNvSpPr/>
          <p:nvPr/>
        </p:nvSpPr>
        <p:spPr>
          <a:xfrm>
            <a:off x="532527" y="140769"/>
            <a:ext cx="2626559" cy="1050401"/>
          </a:xfrm>
          <a:custGeom>
            <a:rect b="b" l="l" r="r" t="t"/>
            <a:pathLst>
              <a:path extrusionOk="0" h="1050401" w="2626559">
                <a:moveTo>
                  <a:pt x="0" y="0"/>
                </a:moveTo>
                <a:lnTo>
                  <a:pt x="2626559" y="0"/>
                </a:lnTo>
                <a:lnTo>
                  <a:pt x="2626559" y="1050401"/>
                </a:lnTo>
                <a:lnTo>
                  <a:pt x="0" y="1050401"/>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96" name="Google Shape;396;p18"/>
          <p:cNvSpPr/>
          <p:nvPr/>
        </p:nvSpPr>
        <p:spPr>
          <a:xfrm>
            <a:off x="14070920" y="263448"/>
            <a:ext cx="4317278" cy="1365620"/>
          </a:xfrm>
          <a:custGeom>
            <a:rect b="b" l="l" r="r" t="t"/>
            <a:pathLst>
              <a:path extrusionOk="0" h="1365620" w="4317278">
                <a:moveTo>
                  <a:pt x="0" y="0"/>
                </a:moveTo>
                <a:lnTo>
                  <a:pt x="4317278" y="0"/>
                </a:lnTo>
                <a:lnTo>
                  <a:pt x="4317278" y="1365619"/>
                </a:lnTo>
                <a:lnTo>
                  <a:pt x="0" y="1365619"/>
                </a:lnTo>
                <a:lnTo>
                  <a:pt x="0" y="0"/>
                </a:lnTo>
                <a:close/>
              </a:path>
            </a:pathLst>
          </a:custGeom>
          <a:blipFill rotWithShape="1">
            <a:blip r:embed="rId4">
              <a:alphaModFix/>
            </a:blip>
            <a:stretch>
              <a:fillRect b="0" l="-154"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97" name="Google Shape;397;p18"/>
          <p:cNvSpPr txBox="1"/>
          <p:nvPr/>
        </p:nvSpPr>
        <p:spPr>
          <a:xfrm>
            <a:off x="163286" y="1207367"/>
            <a:ext cx="13705114" cy="62478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IE" sz="3200" u="sng" cap="none" strike="noStrike">
                <a:solidFill>
                  <a:srgbClr val="000000"/>
                </a:solidFill>
                <a:latin typeface="Arial"/>
                <a:ea typeface="Arial"/>
                <a:cs typeface="Arial"/>
                <a:sym typeface="Arial"/>
                <a:hlinkClick r:id="rId5">
                  <a:extLst>
                    <a:ext uri="{A12FA001-AC4F-418D-AE19-62706E023703}">
                      <ahyp:hlinkClr val="tx"/>
                    </a:ext>
                  </a:extLst>
                </a:hlinkClick>
              </a:rPr>
              <a:t>https://www.snopes.com/</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1" lang="en-IE" sz="2800" u="none" cap="none" strike="noStrike">
                <a:solidFill>
                  <a:srgbClr val="000099"/>
                </a:solidFill>
                <a:latin typeface="Arial"/>
                <a:ea typeface="Arial"/>
                <a:cs typeface="Arial"/>
                <a:sym typeface="Arial"/>
              </a:rPr>
              <a:t>Well-known fact-checking website that investigates and verifies (or debunks) a wide range of claims, rumours, hoaxes, and misinformation circulating online—especially on social media.</a:t>
            </a:r>
            <a:endParaRPr/>
          </a:p>
          <a:p>
            <a:pPr indent="0" lvl="0" marL="0" marR="0" rtl="0" algn="l">
              <a:lnSpc>
                <a:spcPct val="100000"/>
              </a:lnSpc>
              <a:spcBef>
                <a:spcPts val="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Here's what Snopes does:</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FF0000"/>
                </a:solidFill>
                <a:latin typeface="Arial"/>
                <a:ea typeface="Arial"/>
                <a:cs typeface="Arial"/>
                <a:sym typeface="Arial"/>
              </a:rPr>
              <a:t>Fact-checks viral stories, memes, and rumours.</a:t>
            </a:r>
            <a:br>
              <a:rPr b="0" i="0" lang="en-IE" sz="2800" u="none" cap="none" strike="noStrike">
                <a:solidFill>
                  <a:srgbClr val="000000"/>
                </a:solidFill>
                <a:latin typeface="Arial"/>
                <a:ea typeface="Arial"/>
                <a:cs typeface="Arial"/>
                <a:sym typeface="Arial"/>
              </a:rPr>
            </a:br>
            <a:r>
              <a:rPr b="0" i="0" lang="en-IE" sz="2800" u="none" cap="none" strike="noStrike">
                <a:solidFill>
                  <a:srgbClr val="000000"/>
                </a:solidFill>
                <a:latin typeface="Arial"/>
                <a:ea typeface="Arial"/>
                <a:cs typeface="Arial"/>
                <a:sym typeface="Arial"/>
              </a:rPr>
              <a:t>(e.g., political claims, celebrity gossip, scams, and strange news)</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FF0000"/>
                </a:solidFill>
                <a:latin typeface="Arial"/>
                <a:ea typeface="Arial"/>
                <a:cs typeface="Arial"/>
                <a:sym typeface="Arial"/>
              </a:rPr>
              <a:t>Rates the accuracy of claims</a:t>
            </a:r>
            <a:r>
              <a:rPr b="0" i="0" lang="en-IE" sz="2800" u="none" cap="none" strike="noStrike">
                <a:solidFill>
                  <a:srgbClr val="FF0000"/>
                </a:solidFill>
                <a:latin typeface="Arial"/>
                <a:ea typeface="Arial"/>
                <a:cs typeface="Arial"/>
                <a:sym typeface="Arial"/>
              </a:rPr>
              <a:t> </a:t>
            </a:r>
            <a:r>
              <a:rPr b="0" i="0" lang="en-IE" sz="2800" u="none" cap="none" strike="noStrike">
                <a:solidFill>
                  <a:srgbClr val="000000"/>
                </a:solidFill>
                <a:latin typeface="Arial"/>
                <a:ea typeface="Arial"/>
                <a:cs typeface="Arial"/>
                <a:sym typeface="Arial"/>
              </a:rPr>
              <a:t>using clear labels like </a:t>
            </a:r>
            <a:r>
              <a:rPr b="0" i="1" lang="en-IE" sz="2800" u="none" cap="none" strike="noStrike">
                <a:solidFill>
                  <a:srgbClr val="000000"/>
                </a:solidFill>
                <a:latin typeface="Arial"/>
                <a:ea typeface="Arial"/>
                <a:cs typeface="Arial"/>
                <a:sym typeface="Arial"/>
              </a:rPr>
              <a:t>True</a:t>
            </a:r>
            <a:r>
              <a:rPr b="0" i="0" lang="en-IE" sz="2800" u="none" cap="none" strike="noStrike">
                <a:solidFill>
                  <a:srgbClr val="000000"/>
                </a:solidFill>
                <a:latin typeface="Arial"/>
                <a:ea typeface="Arial"/>
                <a:cs typeface="Arial"/>
                <a:sym typeface="Arial"/>
              </a:rPr>
              <a:t>, </a:t>
            </a:r>
            <a:r>
              <a:rPr b="0" i="1" lang="en-IE" sz="2800" u="none" cap="none" strike="noStrike">
                <a:solidFill>
                  <a:srgbClr val="000000"/>
                </a:solidFill>
                <a:latin typeface="Arial"/>
                <a:ea typeface="Arial"/>
                <a:cs typeface="Arial"/>
                <a:sym typeface="Arial"/>
              </a:rPr>
              <a:t>False</a:t>
            </a:r>
            <a:r>
              <a:rPr b="0" i="0" lang="en-IE" sz="2800" u="none" cap="none" strike="noStrike">
                <a:solidFill>
                  <a:srgbClr val="000000"/>
                </a:solidFill>
                <a:latin typeface="Arial"/>
                <a:ea typeface="Arial"/>
                <a:cs typeface="Arial"/>
                <a:sym typeface="Arial"/>
              </a:rPr>
              <a:t>, </a:t>
            </a:r>
            <a:r>
              <a:rPr b="0" i="1" lang="en-IE" sz="2800" u="none" cap="none" strike="noStrike">
                <a:solidFill>
                  <a:srgbClr val="000000"/>
                </a:solidFill>
                <a:latin typeface="Arial"/>
                <a:ea typeface="Arial"/>
                <a:cs typeface="Arial"/>
                <a:sym typeface="Arial"/>
              </a:rPr>
              <a:t>Mixture</a:t>
            </a:r>
            <a:r>
              <a:rPr b="0" i="0" lang="en-IE" sz="2800" u="none" cap="none" strike="noStrike">
                <a:solidFill>
                  <a:srgbClr val="000000"/>
                </a:solidFill>
                <a:latin typeface="Arial"/>
                <a:ea typeface="Arial"/>
                <a:cs typeface="Arial"/>
                <a:sym typeface="Arial"/>
              </a:rPr>
              <a:t>, </a:t>
            </a:r>
            <a:r>
              <a:rPr b="0" i="1" lang="en-IE" sz="2800" u="none" cap="none" strike="noStrike">
                <a:solidFill>
                  <a:srgbClr val="000000"/>
                </a:solidFill>
                <a:latin typeface="Arial"/>
                <a:ea typeface="Arial"/>
                <a:cs typeface="Arial"/>
                <a:sym typeface="Arial"/>
              </a:rPr>
              <a:t>Unproven</a:t>
            </a:r>
            <a:r>
              <a:rPr b="0" i="0" lang="en-IE" sz="2800" u="none" cap="none" strike="noStrike">
                <a:solidFill>
                  <a:srgbClr val="000000"/>
                </a:solidFill>
                <a:latin typeface="Arial"/>
                <a:ea typeface="Arial"/>
                <a:cs typeface="Arial"/>
                <a:sym typeface="Arial"/>
              </a:rPr>
              <a:t>, etc.</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FF0000"/>
                </a:solidFill>
                <a:latin typeface="Arial"/>
                <a:ea typeface="Arial"/>
                <a:cs typeface="Arial"/>
                <a:sym typeface="Arial"/>
              </a:rPr>
              <a:t>Provides detailed research and sources</a:t>
            </a:r>
            <a:r>
              <a:rPr b="0" i="0" lang="en-IE" sz="2800" u="none" cap="none" strike="noStrike">
                <a:solidFill>
                  <a:srgbClr val="FF0000"/>
                </a:solidFill>
                <a:latin typeface="Arial"/>
                <a:ea typeface="Arial"/>
                <a:cs typeface="Arial"/>
                <a:sym typeface="Arial"/>
              </a:rPr>
              <a:t> </a:t>
            </a:r>
            <a:r>
              <a:rPr b="0" i="0" lang="en-IE" sz="2800" u="none" cap="none" strike="noStrike">
                <a:solidFill>
                  <a:srgbClr val="000000"/>
                </a:solidFill>
                <a:latin typeface="Arial"/>
                <a:ea typeface="Arial"/>
                <a:cs typeface="Arial"/>
                <a:sym typeface="Arial"/>
              </a:rPr>
              <a:t>to explain why something is true or false.</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FF0000"/>
                </a:solidFill>
                <a:latin typeface="Arial"/>
                <a:ea typeface="Arial"/>
                <a:cs typeface="Arial"/>
                <a:sym typeface="Arial"/>
              </a:rPr>
              <a:t>Helps readers recognize misinformation</a:t>
            </a:r>
            <a:r>
              <a:rPr b="0" i="0" lang="en-IE" sz="2800" u="none" cap="none" strike="noStrike">
                <a:solidFill>
                  <a:srgbClr val="FF0000"/>
                </a:solidFill>
                <a:latin typeface="Arial"/>
                <a:ea typeface="Arial"/>
                <a:cs typeface="Arial"/>
                <a:sym typeface="Arial"/>
              </a:rPr>
              <a:t> </a:t>
            </a:r>
            <a:r>
              <a:rPr b="0" i="0" lang="en-IE" sz="2800" u="none" cap="none" strike="noStrike">
                <a:solidFill>
                  <a:srgbClr val="000000"/>
                </a:solidFill>
                <a:latin typeface="Arial"/>
                <a:ea typeface="Arial"/>
                <a:cs typeface="Arial"/>
                <a:sym typeface="Arial"/>
              </a:rPr>
              <a:t>and learn how to verify online content for themselves.</a:t>
            </a:r>
            <a:endParaRPr/>
          </a:p>
          <a:p>
            <a:pPr indent="0" lvl="0" marL="0" marR="0" rtl="0" algn="l">
              <a:lnSpc>
                <a:spcPct val="100000"/>
              </a:lnSpc>
              <a:spcBef>
                <a:spcPts val="0"/>
              </a:spcBef>
              <a:spcAft>
                <a:spcPts val="0"/>
              </a:spcAft>
              <a:buNone/>
            </a:pPr>
            <a:r>
              <a:rPr b="0" i="1" lang="en-IE" sz="2800" u="none" cap="none" strike="noStrike">
                <a:solidFill>
                  <a:srgbClr val="000099"/>
                </a:solidFill>
                <a:latin typeface="Arial"/>
                <a:ea typeface="Arial"/>
                <a:cs typeface="Arial"/>
                <a:sym typeface="Arial"/>
              </a:rPr>
              <a:t>Originally launched in 1994, Snopes is one of the oldest fact-checking sites on the internet, and it's widely trusted for its neutrality and evidence-based approach</a:t>
            </a:r>
            <a:r>
              <a:rPr b="0" i="1" lang="en-IE" sz="3200" u="none" cap="none" strike="noStrike">
                <a:solidFill>
                  <a:srgbClr val="000099"/>
                </a:solidFill>
                <a:latin typeface="Arial"/>
                <a:ea typeface="Arial"/>
                <a:cs typeface="Arial"/>
                <a:sym typeface="Arial"/>
              </a:rPr>
              <a:t>.</a:t>
            </a:r>
            <a:endParaRPr b="0" i="1" sz="4400" u="none" cap="none" strike="noStrike">
              <a:solidFill>
                <a:srgbClr val="000099"/>
              </a:solidFill>
              <a:latin typeface="Arial"/>
              <a:ea typeface="Arial"/>
              <a:cs typeface="Arial"/>
              <a:sym typeface="Arial"/>
            </a:endParaRPr>
          </a:p>
        </p:txBody>
      </p:sp>
      <p:pic>
        <p:nvPicPr>
          <p:cNvPr id="398" name="Google Shape;398;p18"/>
          <p:cNvPicPr preferRelativeResize="0"/>
          <p:nvPr/>
        </p:nvPicPr>
        <p:blipFill rotWithShape="1">
          <a:blip r:embed="rId6">
            <a:alphaModFix/>
          </a:blip>
          <a:srcRect b="0" l="0" r="0" t="0"/>
          <a:stretch/>
        </p:blipFill>
        <p:spPr>
          <a:xfrm>
            <a:off x="13963567" y="1684594"/>
            <a:ext cx="4354452" cy="6175172"/>
          </a:xfrm>
          <a:prstGeom prst="rect">
            <a:avLst/>
          </a:prstGeom>
          <a:noFill/>
          <a:ln>
            <a:noFill/>
          </a:ln>
        </p:spPr>
      </p:pic>
      <p:sp>
        <p:nvSpPr>
          <p:cNvPr id="399" name="Google Shape;399;p18"/>
          <p:cNvSpPr txBox="1"/>
          <p:nvPr/>
        </p:nvSpPr>
        <p:spPr>
          <a:xfrm>
            <a:off x="4948425" y="263448"/>
            <a:ext cx="6572250"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4000" u="none" cap="none" strike="noStrike">
                <a:solidFill>
                  <a:srgbClr val="FF0000"/>
                </a:solidFill>
                <a:latin typeface="Arial"/>
                <a:ea typeface="Arial"/>
                <a:cs typeface="Arial"/>
                <a:sym typeface="Arial"/>
              </a:rPr>
              <a:t>Some more resources</a:t>
            </a:r>
            <a:endParaRPr b="0" i="0" sz="4000" u="none" cap="none" strike="noStrike">
              <a:solidFill>
                <a:srgbClr val="FF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19"/>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5" name="Google Shape;405;p19"/>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6" name="Google Shape;406;p19"/>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07" name="Google Shape;407;p19"/>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8" name="Google Shape;408;p19"/>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409" name="Google Shape;409;p19"/>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10" name="Google Shape;410;p19"/>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11" name="Google Shape;411;p19"/>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12" name="Google Shape;412;p19"/>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pic>
        <p:nvPicPr>
          <p:cNvPr id="413" name="Google Shape;413;p19"/>
          <p:cNvPicPr preferRelativeResize="0"/>
          <p:nvPr/>
        </p:nvPicPr>
        <p:blipFill rotWithShape="1">
          <a:blip r:embed="rId6">
            <a:alphaModFix/>
          </a:blip>
          <a:srcRect b="0" l="0" r="0" t="0"/>
          <a:stretch/>
        </p:blipFill>
        <p:spPr>
          <a:xfrm>
            <a:off x="328133" y="1708470"/>
            <a:ext cx="4387695" cy="6976181"/>
          </a:xfrm>
          <a:prstGeom prst="rect">
            <a:avLst/>
          </a:prstGeom>
          <a:noFill/>
          <a:ln>
            <a:noFill/>
          </a:ln>
        </p:spPr>
      </p:pic>
      <p:pic>
        <p:nvPicPr>
          <p:cNvPr id="414" name="Google Shape;414;p19"/>
          <p:cNvPicPr preferRelativeResize="0"/>
          <p:nvPr/>
        </p:nvPicPr>
        <p:blipFill rotWithShape="1">
          <a:blip r:embed="rId7">
            <a:alphaModFix/>
          </a:blip>
          <a:srcRect b="0" l="0" r="0" t="0"/>
          <a:stretch/>
        </p:blipFill>
        <p:spPr>
          <a:xfrm>
            <a:off x="4883644" y="5822099"/>
            <a:ext cx="10166766" cy="3091178"/>
          </a:xfrm>
          <a:prstGeom prst="rect">
            <a:avLst/>
          </a:prstGeom>
          <a:noFill/>
          <a:ln>
            <a:noFill/>
          </a:ln>
        </p:spPr>
      </p:pic>
      <p:pic>
        <p:nvPicPr>
          <p:cNvPr id="415" name="Google Shape;415;p19"/>
          <p:cNvPicPr preferRelativeResize="0"/>
          <p:nvPr/>
        </p:nvPicPr>
        <p:blipFill rotWithShape="1">
          <a:blip r:embed="rId8">
            <a:alphaModFix/>
          </a:blip>
          <a:srcRect b="0" l="0" r="0" t="0"/>
          <a:stretch/>
        </p:blipFill>
        <p:spPr>
          <a:xfrm>
            <a:off x="3833229" y="418149"/>
            <a:ext cx="10859441" cy="823031"/>
          </a:xfrm>
          <a:prstGeom prst="rect">
            <a:avLst/>
          </a:prstGeom>
          <a:noFill/>
          <a:ln>
            <a:noFill/>
          </a:ln>
        </p:spPr>
      </p:pic>
      <p:pic>
        <p:nvPicPr>
          <p:cNvPr id="416" name="Google Shape;416;p19"/>
          <p:cNvPicPr preferRelativeResize="0"/>
          <p:nvPr/>
        </p:nvPicPr>
        <p:blipFill rotWithShape="1">
          <a:blip r:embed="rId9">
            <a:alphaModFix/>
          </a:blip>
          <a:srcRect b="0" l="0" r="0" t="0"/>
          <a:stretch/>
        </p:blipFill>
        <p:spPr>
          <a:xfrm>
            <a:off x="4992908" y="1740592"/>
            <a:ext cx="3862977" cy="42172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grpSp>
        <p:nvGrpSpPr>
          <p:cNvPr id="110" name="Google Shape;110;p2"/>
          <p:cNvGrpSpPr/>
          <p:nvPr/>
        </p:nvGrpSpPr>
        <p:grpSpPr>
          <a:xfrm>
            <a:off x="4039980" y="9219724"/>
            <a:ext cx="4764336" cy="861887"/>
            <a:chOff x="0" y="-47625"/>
            <a:chExt cx="1381663" cy="240312"/>
          </a:xfrm>
        </p:grpSpPr>
        <p:sp>
          <p:nvSpPr>
            <p:cNvPr id="111" name="Google Shape;111;p2"/>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 name="Google Shape;112;p2"/>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 name="Google Shape;113;p2"/>
          <p:cNvGrpSpPr/>
          <p:nvPr/>
        </p:nvGrpSpPr>
        <p:grpSpPr>
          <a:xfrm>
            <a:off x="8842655" y="9221167"/>
            <a:ext cx="3927024" cy="860446"/>
            <a:chOff x="0" y="-47625"/>
            <a:chExt cx="1063358" cy="232991"/>
          </a:xfrm>
        </p:grpSpPr>
        <p:sp>
          <p:nvSpPr>
            <p:cNvPr id="114" name="Google Shape;114;p2"/>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2"/>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6" name="Google Shape;116;p2"/>
          <p:cNvSpPr/>
          <p:nvPr/>
        </p:nvSpPr>
        <p:spPr>
          <a:xfrm>
            <a:off x="383930" y="236074"/>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2"/>
          <p:cNvSpPr/>
          <p:nvPr/>
        </p:nvSpPr>
        <p:spPr>
          <a:xfrm rot="-5400000">
            <a:off x="15497217" y="5327600"/>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4">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2"/>
          <p:cNvSpPr/>
          <p:nvPr/>
        </p:nvSpPr>
        <p:spPr>
          <a:xfrm>
            <a:off x="13214848" y="-175535"/>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5">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2"/>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2"/>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 name="Google Shape;121;p2"/>
          <p:cNvSpPr txBox="1"/>
          <p:nvPr/>
        </p:nvSpPr>
        <p:spPr>
          <a:xfrm>
            <a:off x="4318007" y="385719"/>
            <a:ext cx="7474952" cy="121879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7200"/>
              <a:buFont typeface="Arial"/>
              <a:buNone/>
            </a:pPr>
            <a:r>
              <a:rPr b="1" i="0" lang="en-IE" sz="7200" u="none" cap="none" strike="noStrike">
                <a:solidFill>
                  <a:srgbClr val="0C4DA2"/>
                </a:solidFill>
                <a:latin typeface="Bricolage Grotesque"/>
                <a:ea typeface="Bricolage Grotesque"/>
                <a:cs typeface="Bricolage Grotesque"/>
                <a:sym typeface="Bricolage Grotesque"/>
              </a:rPr>
              <a:t>Introduction</a:t>
            </a:r>
            <a:endParaRPr b="0" i="0" sz="1100" u="none" cap="none" strike="noStrike">
              <a:solidFill>
                <a:srgbClr val="000000"/>
              </a:solidFill>
              <a:latin typeface="Arial"/>
              <a:ea typeface="Arial"/>
              <a:cs typeface="Arial"/>
              <a:sym typeface="Arial"/>
            </a:endParaRPr>
          </a:p>
        </p:txBody>
      </p:sp>
      <p:sp>
        <p:nvSpPr>
          <p:cNvPr id="122" name="Google Shape;122;p2"/>
          <p:cNvSpPr txBox="1"/>
          <p:nvPr/>
        </p:nvSpPr>
        <p:spPr>
          <a:xfrm>
            <a:off x="4321490" y="940033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23" name="Google Shape;123;p2"/>
          <p:cNvSpPr txBox="1"/>
          <p:nvPr/>
        </p:nvSpPr>
        <p:spPr>
          <a:xfrm>
            <a:off x="9045467" y="9449411"/>
            <a:ext cx="3521400" cy="508344"/>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0C4DA2"/>
                </a:solidFill>
                <a:latin typeface="Bricolage Grotesque"/>
                <a:ea typeface="Bricolage Grotesque"/>
                <a:cs typeface="Bricolage Grotesque"/>
                <a:sym typeface="Bricolage Grotesque"/>
              </a:rPr>
              <a:t>Total Grant: 1 49 351.00 €</a:t>
            </a:r>
            <a:endParaRPr b="0" i="0" sz="1400" u="none" cap="none" strike="noStrike">
              <a:solidFill>
                <a:srgbClr val="000000"/>
              </a:solidFill>
              <a:latin typeface="Arial"/>
              <a:ea typeface="Arial"/>
              <a:cs typeface="Arial"/>
              <a:sym typeface="Arial"/>
            </a:endParaRPr>
          </a:p>
        </p:txBody>
      </p:sp>
      <p:sp>
        <p:nvSpPr>
          <p:cNvPr id="124" name="Google Shape;124;p2"/>
          <p:cNvSpPr txBox="1"/>
          <p:nvPr/>
        </p:nvSpPr>
        <p:spPr>
          <a:xfrm>
            <a:off x="8884748" y="2030046"/>
            <a:ext cx="2743200" cy="3657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5" name="Google Shape;125;p2"/>
          <p:cNvSpPr txBox="1"/>
          <p:nvPr/>
        </p:nvSpPr>
        <p:spPr>
          <a:xfrm>
            <a:off x="652985" y="1815132"/>
            <a:ext cx="14469784" cy="600164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IE" sz="3200" u="none" cap="none" strike="noStrike">
                <a:solidFill>
                  <a:srgbClr val="000000"/>
                </a:solidFill>
                <a:latin typeface="Arial"/>
                <a:ea typeface="Arial"/>
                <a:cs typeface="Arial"/>
                <a:sym typeface="Arial"/>
              </a:rPr>
              <a:t>Problem Solving in the Digital Age – A Key Skill for MyDroneProject.eu</a:t>
            </a:r>
            <a:endParaRPr/>
          </a:p>
          <a:p>
            <a:pPr indent="0" lvl="0" marL="0" marR="0" rtl="0" algn="l">
              <a:lnSpc>
                <a:spcPct val="100000"/>
              </a:lnSpc>
              <a:spcBef>
                <a:spcPts val="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000000"/>
                </a:solidFill>
                <a:latin typeface="Arial"/>
                <a:ea typeface="Arial"/>
                <a:cs typeface="Arial"/>
                <a:sym typeface="Arial"/>
              </a:rPr>
              <a:t>As we navigate the challenges of </a:t>
            </a:r>
            <a:r>
              <a:rPr b="1" i="0" lang="en-IE" sz="3200" u="none" cap="none" strike="noStrike">
                <a:solidFill>
                  <a:srgbClr val="000000"/>
                </a:solidFill>
                <a:latin typeface="Arial"/>
                <a:ea typeface="Arial"/>
                <a:cs typeface="Arial"/>
                <a:sym typeface="Arial"/>
              </a:rPr>
              <a:t>disinformation, misinformation and digital literacy</a:t>
            </a:r>
            <a:r>
              <a:rPr b="0" i="0" lang="en-IE" sz="3200" u="none" cap="none" strike="noStrike">
                <a:solidFill>
                  <a:srgbClr val="000000"/>
                </a:solidFill>
                <a:latin typeface="Arial"/>
                <a:ea typeface="Arial"/>
                <a:cs typeface="Arial"/>
                <a:sym typeface="Arial"/>
              </a:rPr>
              <a:t>, and the evolving role of technology in education, </a:t>
            </a:r>
            <a:r>
              <a:rPr b="1" i="0" lang="en-IE" sz="3200" u="none" cap="none" strike="noStrike">
                <a:solidFill>
                  <a:srgbClr val="000000"/>
                </a:solidFill>
                <a:latin typeface="Arial"/>
                <a:ea typeface="Arial"/>
                <a:cs typeface="Arial"/>
                <a:sym typeface="Arial"/>
              </a:rPr>
              <a:t>problem solving</a:t>
            </a:r>
            <a:r>
              <a:rPr b="0" i="0" lang="en-IE" sz="3200" u="none" cap="none" strike="noStrike">
                <a:solidFill>
                  <a:srgbClr val="000000"/>
                </a:solidFill>
                <a:latin typeface="Arial"/>
                <a:ea typeface="Arial"/>
                <a:cs typeface="Arial"/>
                <a:sym typeface="Arial"/>
              </a:rPr>
              <a:t> becomes essential. This module, part of </a:t>
            </a:r>
            <a:r>
              <a:rPr b="0" i="1" lang="en-IE" sz="3200" u="none" cap="none" strike="noStrike">
                <a:solidFill>
                  <a:srgbClr val="000000"/>
                </a:solidFill>
                <a:latin typeface="Arial"/>
                <a:ea typeface="Arial"/>
                <a:cs typeface="Arial"/>
                <a:sym typeface="Arial"/>
              </a:rPr>
              <a:t>mydroneproject.eu </a:t>
            </a:r>
            <a:r>
              <a:rPr b="0" i="0" lang="en-IE" sz="3200" u="none" cap="none" strike="noStrike">
                <a:solidFill>
                  <a:srgbClr val="000000"/>
                </a:solidFill>
                <a:latin typeface="Arial"/>
                <a:ea typeface="Arial"/>
                <a:cs typeface="Arial"/>
                <a:sym typeface="Arial"/>
              </a:rPr>
              <a:t>training equips </a:t>
            </a:r>
            <a:r>
              <a:rPr b="1" i="0" lang="en-IE" sz="3200" u="none" cap="none" strike="noStrike">
                <a:solidFill>
                  <a:srgbClr val="000000"/>
                </a:solidFill>
                <a:latin typeface="Arial"/>
                <a:ea typeface="Arial"/>
                <a:cs typeface="Arial"/>
                <a:sym typeface="Arial"/>
              </a:rPr>
              <a:t>school leaders, teachers, and parents</a:t>
            </a:r>
            <a:r>
              <a:rPr b="0" i="0" lang="en-IE" sz="3200" u="none" cap="none" strike="noStrike">
                <a:solidFill>
                  <a:srgbClr val="000000"/>
                </a:solidFill>
                <a:latin typeface="Arial"/>
                <a:ea typeface="Arial"/>
                <a:cs typeface="Arial"/>
                <a:sym typeface="Arial"/>
              </a:rPr>
              <a:t> with a practical, psychology-based framework — the </a:t>
            </a:r>
            <a:r>
              <a:rPr b="1" i="0" lang="en-IE" sz="3200" u="none" cap="none" strike="noStrike">
                <a:solidFill>
                  <a:srgbClr val="000000"/>
                </a:solidFill>
                <a:latin typeface="Arial"/>
                <a:ea typeface="Arial"/>
                <a:cs typeface="Arial"/>
                <a:sym typeface="Arial"/>
              </a:rPr>
              <a:t>DEAR method (Define, Explore, Act, Reflect)</a:t>
            </a:r>
            <a:r>
              <a:rPr b="0" i="0" lang="en-IE" sz="3200" u="none" cap="none" strike="noStrike">
                <a:solidFill>
                  <a:srgbClr val="000000"/>
                </a:solidFill>
                <a:latin typeface="Arial"/>
                <a:ea typeface="Arial"/>
                <a:cs typeface="Arial"/>
                <a:sym typeface="Arial"/>
              </a:rPr>
              <a:t> — to approach real-world dilemmas with logic, collaboration, and critical thinking.</a:t>
            </a:r>
            <a:endParaRPr/>
          </a:p>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000000"/>
                </a:solidFill>
                <a:latin typeface="Arial"/>
                <a:ea typeface="Arial"/>
                <a:cs typeface="Arial"/>
                <a:sym typeface="Arial"/>
              </a:rPr>
              <a:t>Aligned with European values of </a:t>
            </a:r>
            <a:r>
              <a:rPr b="1" i="0" lang="en-IE" sz="3200" u="none" cap="none" strike="noStrike">
                <a:solidFill>
                  <a:srgbClr val="000000"/>
                </a:solidFill>
                <a:latin typeface="Arial"/>
                <a:ea typeface="Arial"/>
                <a:cs typeface="Arial"/>
                <a:sym typeface="Arial"/>
              </a:rPr>
              <a:t>media literacy, civic responsibility, and cross-role cooperation</a:t>
            </a:r>
            <a:r>
              <a:rPr b="0" i="0" lang="en-IE" sz="3200" u="none" cap="none" strike="noStrike">
                <a:solidFill>
                  <a:srgbClr val="000000"/>
                </a:solidFill>
                <a:latin typeface="Arial"/>
                <a:ea typeface="Arial"/>
                <a:cs typeface="Arial"/>
                <a:sym typeface="Arial"/>
              </a:rPr>
              <a:t>, this training fosters the skills needed to support young people in a world of complex digital influences — including, AI, and emerging technologies</a:t>
            </a:r>
            <a:r>
              <a:rPr b="0" i="0" lang="en-IE" sz="1400" u="none" cap="none" strike="noStrike">
                <a:solidFill>
                  <a:srgbClr val="000000"/>
                </a:solidFill>
                <a:latin typeface="Arial"/>
                <a:ea typeface="Arial"/>
                <a:cs typeface="Arial"/>
                <a:sym typeface="Arial"/>
              </a:rPr>
              <a: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20"/>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2" name="Google Shape;422;p20"/>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3" name="Google Shape;423;p20"/>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24" name="Google Shape;424;p20"/>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5" name="Google Shape;425;p20"/>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26" name="Google Shape;426;p20"/>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27" name="Google Shape;427;p20"/>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28" name="Google Shape;428;p20"/>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29" name="Google Shape;429;p20"/>
          <p:cNvSpPr txBox="1"/>
          <p:nvPr/>
        </p:nvSpPr>
        <p:spPr>
          <a:xfrm>
            <a:off x="555990" y="1860730"/>
            <a:ext cx="13688363" cy="175432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5400" u="none" cap="none" strike="noStrike">
                <a:solidFill>
                  <a:srgbClr val="0000FF"/>
                </a:solidFill>
                <a:latin typeface="Arial"/>
                <a:ea typeface="Arial"/>
                <a:cs typeface="Arial"/>
                <a:sym typeface="Arial"/>
              </a:rPr>
              <a:t>Feedback on Third Workshop Activity (ACT)</a:t>
            </a:r>
            <a:endParaRPr/>
          </a:p>
          <a:p>
            <a:pPr indent="0" lvl="0" marL="0" marR="0" rtl="0" algn="l">
              <a:lnSpc>
                <a:spcPct val="100000"/>
              </a:lnSpc>
              <a:spcBef>
                <a:spcPts val="0"/>
              </a:spcBef>
              <a:spcAft>
                <a:spcPts val="0"/>
              </a:spcAft>
              <a:buNone/>
            </a:pPr>
            <a:r>
              <a:rPr b="0" i="1" lang="en-IE" sz="5400" u="none" cap="none" strike="noStrike">
                <a:solidFill>
                  <a:srgbClr val="0000FF"/>
                </a:solidFill>
                <a:latin typeface="Arial"/>
                <a:ea typeface="Arial"/>
                <a:cs typeface="Arial"/>
                <a:sym typeface="Arial"/>
              </a:rPr>
              <a:t>Implementing the possible solutions</a:t>
            </a:r>
            <a:endParaRPr b="0" i="0" sz="5400" u="none" cap="none" strike="noStrike">
              <a:solidFill>
                <a:srgbClr val="0000FF"/>
              </a:solidFill>
              <a:latin typeface="Arial"/>
              <a:ea typeface="Arial"/>
              <a:cs typeface="Arial"/>
              <a:sym typeface="Arial"/>
            </a:endParaRPr>
          </a:p>
        </p:txBody>
      </p:sp>
      <p:sp>
        <p:nvSpPr>
          <p:cNvPr id="430" name="Google Shape;430;p20"/>
          <p:cNvSpPr txBox="1"/>
          <p:nvPr/>
        </p:nvSpPr>
        <p:spPr>
          <a:xfrm>
            <a:off x="614349" y="4311022"/>
            <a:ext cx="14885580" cy="298543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4000" u="none" cap="none" strike="noStrike">
                <a:solidFill>
                  <a:srgbClr val="FF0000"/>
                </a:solidFill>
                <a:latin typeface="Arial"/>
                <a:ea typeface="Arial"/>
                <a:cs typeface="Arial"/>
                <a:sym typeface="Arial"/>
              </a:rPr>
              <a:t>Link to results from Padlet:</a:t>
            </a:r>
            <a:endParaRPr/>
          </a:p>
          <a:p>
            <a:pPr indent="0" lvl="0" marL="0" marR="0" rtl="0" algn="l">
              <a:lnSpc>
                <a:spcPct val="100000"/>
              </a:lnSpc>
              <a:spcBef>
                <a:spcPts val="0"/>
              </a:spcBef>
              <a:spcAft>
                <a:spcPts val="0"/>
              </a:spcAft>
              <a:buNone/>
            </a:pPr>
            <a:r>
              <a:rPr b="0" i="0" lang="en-IE" sz="4000" u="sng" cap="none" strike="noStrike">
                <a:solidFill>
                  <a:srgbClr val="000000"/>
                </a:solidFill>
                <a:latin typeface="Arial"/>
                <a:ea typeface="Arial"/>
                <a:cs typeface="Arial"/>
                <a:sym typeface="Arial"/>
                <a:hlinkClick r:id="rId6">
                  <a:extLst>
                    <a:ext uri="{A12FA001-AC4F-418D-AE19-62706E023703}">
                      <ahyp:hlinkClr val="tx"/>
                    </a:ext>
                  </a:extLst>
                </a:hlinkClick>
              </a:rPr>
              <a:t>https://padlet.com/euphoricweekendliterature/how-can-we-as-parents-teachers-and-school-leaders-implement--gzhfj1y25s7ir6r2</a:t>
            </a:r>
            <a:endParaRPr b="0" i="0" sz="4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8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21"/>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6" name="Google Shape;436;p21"/>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7" name="Google Shape;437;p21"/>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38" name="Google Shape;438;p21"/>
          <p:cNvSpPr/>
          <p:nvPr/>
        </p:nvSpPr>
        <p:spPr>
          <a:xfrm>
            <a:off x="16453954" y="-756355"/>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9" name="Google Shape;439;p21"/>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440" name="Google Shape;440;p21"/>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41" name="Google Shape;441;p21"/>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42" name="Google Shape;442;p21"/>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43" name="Google Shape;443;p21"/>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44" name="Google Shape;444;p21"/>
          <p:cNvSpPr txBox="1"/>
          <p:nvPr/>
        </p:nvSpPr>
        <p:spPr>
          <a:xfrm>
            <a:off x="1402079" y="2374629"/>
            <a:ext cx="13467743" cy="5685724"/>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b="1" i="0" lang="en-IE" sz="2800" u="none" cap="none" strike="noStrike">
                <a:solidFill>
                  <a:schemeClr val="dk1"/>
                </a:solidFill>
                <a:latin typeface="Arial"/>
                <a:ea typeface="Arial"/>
                <a:cs typeface="Arial"/>
                <a:sym typeface="Arial"/>
              </a:rPr>
              <a:t>Leader’s Response Framework: The “4 Cs”</a:t>
            </a:r>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Calm: </a:t>
            </a:r>
            <a:r>
              <a:rPr b="0" i="0" lang="en-IE" sz="3600" u="none" cap="none" strike="noStrike">
                <a:solidFill>
                  <a:srgbClr val="000000"/>
                </a:solidFill>
                <a:latin typeface="Arial"/>
                <a:ea typeface="Arial"/>
                <a:cs typeface="Arial"/>
                <a:sym typeface="Arial"/>
              </a:rPr>
              <a:t>Do not escalate panic. Show composure and measured decision-making. Find the calm yourself before any communication.</a:t>
            </a:r>
            <a:endParaRPr b="0" i="0" sz="3600" u="none" cap="none" strike="noStrike">
              <a:solidFill>
                <a:srgbClr val="000000"/>
              </a:solidFill>
              <a:latin typeface="Arial"/>
              <a:ea typeface="Arial"/>
              <a:cs typeface="Arial"/>
              <a:sym typeface="Arial"/>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Clarity: </a:t>
            </a:r>
            <a:r>
              <a:rPr b="0" i="0" lang="en-IE" sz="3600" u="none" cap="none" strike="noStrike">
                <a:solidFill>
                  <a:srgbClr val="000000"/>
                </a:solidFill>
                <a:latin typeface="Arial"/>
                <a:ea typeface="Arial"/>
                <a:cs typeface="Arial"/>
                <a:sym typeface="Arial"/>
              </a:rPr>
              <a:t>Communicate verified information transparently.</a:t>
            </a:r>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Care: </a:t>
            </a:r>
            <a:r>
              <a:rPr b="0" i="0" lang="en-IE" sz="3600" u="none" cap="none" strike="noStrike">
                <a:solidFill>
                  <a:srgbClr val="000000"/>
                </a:solidFill>
                <a:latin typeface="Arial"/>
                <a:ea typeface="Arial"/>
                <a:cs typeface="Arial"/>
                <a:sym typeface="Arial"/>
              </a:rPr>
              <a:t>Prioritise the wellbeing of students and staff, offering counselling or practical support where needed.</a:t>
            </a:r>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Community involvement: </a:t>
            </a:r>
            <a:r>
              <a:rPr b="0" i="0" lang="en-IE" sz="3600" u="none" cap="none" strike="noStrike">
                <a:solidFill>
                  <a:srgbClr val="000000"/>
                </a:solidFill>
                <a:latin typeface="Arial"/>
                <a:ea typeface="Arial"/>
                <a:cs typeface="Arial"/>
                <a:sym typeface="Arial"/>
              </a:rPr>
              <a:t>Involve parents, local authorities, and external experts to create a united response.</a:t>
            </a:r>
            <a:endParaRPr/>
          </a:p>
        </p:txBody>
      </p:sp>
      <p:sp>
        <p:nvSpPr>
          <p:cNvPr id="445" name="Google Shape;445;p21"/>
          <p:cNvSpPr txBox="1"/>
          <p:nvPr/>
        </p:nvSpPr>
        <p:spPr>
          <a:xfrm>
            <a:off x="1402080" y="1486194"/>
            <a:ext cx="15051874" cy="728405"/>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Clr>
                <a:srgbClr val="000000"/>
              </a:buClr>
              <a:buSzPts val="4000"/>
              <a:buFont typeface="Arial"/>
              <a:buNone/>
            </a:pPr>
            <a:r>
              <a:rPr b="1" i="0" lang="en-IE" sz="4000" u="none" cap="none" strike="noStrike">
                <a:solidFill>
                  <a:srgbClr val="EE0000"/>
                </a:solidFill>
                <a:latin typeface="Arial"/>
                <a:ea typeface="Arial"/>
                <a:cs typeface="Arial"/>
                <a:sym typeface="Arial"/>
              </a:rPr>
              <a:t>When Things Go Wrong — </a:t>
            </a:r>
            <a:r>
              <a:rPr b="1" i="0" lang="en-IE" sz="4000" u="none" cap="none" strike="noStrike">
                <a:solidFill>
                  <a:srgbClr val="FF0000"/>
                </a:solidFill>
                <a:latin typeface="Arial"/>
                <a:ea typeface="Arial"/>
                <a:cs typeface="Arial"/>
                <a:sym typeface="Arial"/>
              </a:rPr>
              <a:t>Leader’s Response Framework</a:t>
            </a:r>
            <a:endParaRPr b="0" i="0" sz="4000" u="none" cap="none" strike="noStrike">
              <a:solidFill>
                <a:srgbClr val="FF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22"/>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1" name="Google Shape;451;p22"/>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2" name="Google Shape;452;p22"/>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53" name="Google Shape;453;p22"/>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4" name="Google Shape;454;p22"/>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55" name="Google Shape;455;p22"/>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56" name="Google Shape;456;p22"/>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57" name="Google Shape;457;p22"/>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58" name="Google Shape;458;p22"/>
          <p:cNvSpPr txBox="1"/>
          <p:nvPr/>
        </p:nvSpPr>
        <p:spPr>
          <a:xfrm>
            <a:off x="555990" y="1860730"/>
            <a:ext cx="3262432"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5400" u="none" cap="none" strike="noStrike">
                <a:solidFill>
                  <a:srgbClr val="0000FF"/>
                </a:solidFill>
                <a:latin typeface="Arial"/>
                <a:ea typeface="Arial"/>
                <a:cs typeface="Arial"/>
                <a:sym typeface="Arial"/>
              </a:rPr>
              <a:t>Reflection</a:t>
            </a:r>
            <a:endParaRPr b="0" i="0" sz="5400" u="none" cap="none" strike="noStrike">
              <a:solidFill>
                <a:srgbClr val="0000FF"/>
              </a:solidFill>
              <a:latin typeface="Arial"/>
              <a:ea typeface="Arial"/>
              <a:cs typeface="Arial"/>
              <a:sym typeface="Arial"/>
            </a:endParaRPr>
          </a:p>
        </p:txBody>
      </p:sp>
      <p:sp>
        <p:nvSpPr>
          <p:cNvPr id="459" name="Google Shape;459;p22"/>
          <p:cNvSpPr txBox="1"/>
          <p:nvPr/>
        </p:nvSpPr>
        <p:spPr>
          <a:xfrm>
            <a:off x="1085850" y="3152479"/>
            <a:ext cx="13754100" cy="452431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000000"/>
                </a:solidFill>
                <a:latin typeface="Arial"/>
                <a:ea typeface="Arial"/>
                <a:cs typeface="Arial"/>
                <a:sym typeface="Arial"/>
              </a:rPr>
              <a:t>Reflecting on how problem-solving techniques have been employed is essential for creating more robust systems in the future. After any problem-solving exercise, the situation, the process used, the possible solutions, and their implementation should be reviewed and assessed for effectiveness. This reflection allows us to identify what worked well, what did not, and why. A key part of being effective in problem solving is learning from these experiences, as this learning helps refine approaches, improve decision-making, and strengthen systems so they are better prepared to address future challenges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23"/>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5" name="Google Shape;465;p23"/>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6" name="Google Shape;466;p23"/>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67" name="Google Shape;467;p23"/>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8" name="Google Shape;468;p23"/>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69" name="Google Shape;469;p23"/>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70" name="Google Shape;470;p23"/>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71" name="Google Shape;471;p23"/>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72" name="Google Shape;472;p23"/>
          <p:cNvSpPr txBox="1"/>
          <p:nvPr/>
        </p:nvSpPr>
        <p:spPr>
          <a:xfrm>
            <a:off x="0" y="1619690"/>
            <a:ext cx="16346913"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6600" u="none" cap="none" strike="noStrike">
                <a:solidFill>
                  <a:srgbClr val="FF0000"/>
                </a:solidFill>
                <a:latin typeface="Arial"/>
                <a:ea typeface="Arial"/>
                <a:cs typeface="Arial"/>
                <a:sym typeface="Arial"/>
              </a:rPr>
              <a:t>Evaluation of the DRONE training on </a:t>
            </a:r>
            <a:endParaRPr/>
          </a:p>
          <a:p>
            <a:pPr indent="0" lvl="0" marL="0" marR="0" rtl="0" algn="ctr">
              <a:lnSpc>
                <a:spcPct val="100000"/>
              </a:lnSpc>
              <a:spcBef>
                <a:spcPts val="0"/>
              </a:spcBef>
              <a:spcAft>
                <a:spcPts val="0"/>
              </a:spcAft>
              <a:buNone/>
            </a:pPr>
            <a:r>
              <a:rPr b="0" i="0" lang="en-IE" sz="6600" u="none" cap="none" strike="noStrike">
                <a:solidFill>
                  <a:srgbClr val="FF0000"/>
                </a:solidFill>
                <a:latin typeface="Arial"/>
                <a:ea typeface="Arial"/>
                <a:cs typeface="Arial"/>
                <a:sym typeface="Arial"/>
              </a:rPr>
              <a:t>Problem Solving for School Leaders  </a:t>
            </a:r>
            <a:endParaRPr b="0" i="0" sz="6600" u="none" cap="none" strike="noStrike">
              <a:solidFill>
                <a:srgbClr val="FF0000"/>
              </a:solidFill>
              <a:latin typeface="Arial"/>
              <a:ea typeface="Arial"/>
              <a:cs typeface="Arial"/>
              <a:sym typeface="Arial"/>
            </a:endParaRPr>
          </a:p>
        </p:txBody>
      </p:sp>
      <p:sp>
        <p:nvSpPr>
          <p:cNvPr id="473" name="Google Shape;473;p23"/>
          <p:cNvSpPr txBox="1"/>
          <p:nvPr/>
        </p:nvSpPr>
        <p:spPr>
          <a:xfrm>
            <a:off x="5780678" y="5052052"/>
            <a:ext cx="5346596" cy="132343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4000" u="sng" cap="none" strike="noStrike">
                <a:solidFill>
                  <a:srgbClr val="FF0000"/>
                </a:solidFill>
                <a:latin typeface="Arial"/>
                <a:ea typeface="Arial"/>
                <a:cs typeface="Arial"/>
                <a:sym typeface="Arial"/>
                <a:hlinkClick r:id="rId6">
                  <a:extLst>
                    <a:ext uri="{A12FA001-AC4F-418D-AE19-62706E023703}">
                      <ahyp:hlinkClr val="tx"/>
                    </a:ext>
                  </a:extLst>
                </a:hlinkClick>
              </a:rPr>
              <a:t>Evaluation Link</a:t>
            </a:r>
            <a:br>
              <a:rPr b="0" i="0" lang="en-IE" sz="4000" u="none" cap="none" strike="noStrike">
                <a:solidFill>
                  <a:srgbClr val="FF0000"/>
                </a:solidFill>
                <a:latin typeface="Arial"/>
                <a:ea typeface="Arial"/>
                <a:cs typeface="Arial"/>
                <a:sym typeface="Arial"/>
              </a:rPr>
            </a:br>
            <a:endParaRPr b="0" i="0" sz="4000" u="none" cap="none" strike="noStrike">
              <a:solidFill>
                <a:srgbClr val="FF0000"/>
              </a:solidFill>
              <a:latin typeface="Arial"/>
              <a:ea typeface="Arial"/>
              <a:cs typeface="Arial"/>
              <a:sym typeface="Arial"/>
            </a:endParaRPr>
          </a:p>
        </p:txBody>
      </p:sp>
      <p:sp>
        <p:nvSpPr>
          <p:cNvPr id="474" name="Google Shape;474;p23"/>
          <p:cNvSpPr txBox="1"/>
          <p:nvPr/>
        </p:nvSpPr>
        <p:spPr>
          <a:xfrm>
            <a:off x="1134484" y="7576173"/>
            <a:ext cx="15743815"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400" u="sng" cap="none" strike="noStrike">
                <a:solidFill>
                  <a:srgbClr val="000000"/>
                </a:solidFill>
                <a:latin typeface="Arial"/>
                <a:ea typeface="Arial"/>
                <a:cs typeface="Arial"/>
                <a:sym typeface="Arial"/>
                <a:hlinkClick r:id="rId7">
                  <a:extLst>
                    <a:ext uri="{A12FA001-AC4F-418D-AE19-62706E023703}">
                      <ahyp:hlinkClr val="tx"/>
                    </a:ext>
                  </a:extLst>
                </a:hlinkClick>
              </a:rPr>
              <a:t>Link to the Microsoft forms results</a:t>
            </a:r>
            <a:endParaRPr/>
          </a:p>
          <a:p>
            <a:pPr indent="0" lvl="0" marL="0" marR="0" rtl="0" algn="l">
              <a:lnSpc>
                <a:spcPct val="100000"/>
              </a:lnSpc>
              <a:spcBef>
                <a:spcPts val="0"/>
              </a:spcBef>
              <a:spcAft>
                <a:spcPts val="0"/>
              </a:spcAft>
              <a:buNone/>
            </a:pPr>
            <a:r>
              <a:rPr b="0" i="0" lang="en-IE" sz="2400" u="sng" cap="none" strike="noStrike">
                <a:solidFill>
                  <a:srgbClr val="000000"/>
                </a:solidFill>
                <a:latin typeface="Arial"/>
                <a:ea typeface="Arial"/>
                <a:cs typeface="Arial"/>
                <a:sym typeface="Arial"/>
                <a:hlinkClick r:id="rId8">
                  <a:extLst>
                    <a:ext uri="{A12FA001-AC4F-418D-AE19-62706E023703}">
                      <ahyp:hlinkClr val="tx"/>
                    </a:ext>
                  </a:extLst>
                </a:hlinkClick>
              </a:rPr>
              <a:t>https://forms.office.com/Pages/DesignPageV2.aspx?prevorigin=shell&amp;origin=NeoPortalPage&amp;subpage=design&amp;id=GOURaIe3o0GK9JjK7OLoEWsTznmsNOJPlYNppBSRjkdUODJWWlZMT1hRUDFMRjdNNTVBS0w3WVZZRC4u</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p:txBody>
      </p:sp>
      <p:pic>
        <p:nvPicPr>
          <p:cNvPr id="475" name="Google Shape;475;p23"/>
          <p:cNvPicPr preferRelativeResize="0"/>
          <p:nvPr/>
        </p:nvPicPr>
        <p:blipFill rotWithShape="1">
          <a:blip r:embed="rId9">
            <a:alphaModFix/>
          </a:blip>
          <a:srcRect b="0" l="0" r="0" t="0"/>
          <a:stretch/>
        </p:blipFill>
        <p:spPr>
          <a:xfrm>
            <a:off x="9969411" y="3524216"/>
            <a:ext cx="4271090" cy="427109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24"/>
          <p:cNvSpPr/>
          <p:nvPr/>
        </p:nvSpPr>
        <p:spPr>
          <a:xfrm>
            <a:off x="210553" y="49246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1" name="Google Shape;481;p24"/>
          <p:cNvSpPr/>
          <p:nvPr/>
        </p:nvSpPr>
        <p:spPr>
          <a:xfrm>
            <a:off x="-187365" y="9528459"/>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2" name="Google Shape;482;p24"/>
          <p:cNvSpPr txBox="1"/>
          <p:nvPr/>
        </p:nvSpPr>
        <p:spPr>
          <a:xfrm>
            <a:off x="13295268" y="9038762"/>
            <a:ext cx="4274068" cy="873555"/>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483" name="Google Shape;483;p24"/>
          <p:cNvSpPr/>
          <p:nvPr/>
        </p:nvSpPr>
        <p:spPr>
          <a:xfrm>
            <a:off x="15737187" y="257953"/>
            <a:ext cx="5328592"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4" name="Google Shape;484;p24"/>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485" name="Google Shape;485;p24"/>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86" name="Google Shape;486;p24"/>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87" name="Google Shape;487;p24"/>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88" name="Google Shape;488;p24"/>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89" name="Google Shape;489;p24"/>
          <p:cNvSpPr txBox="1"/>
          <p:nvPr/>
        </p:nvSpPr>
        <p:spPr>
          <a:xfrm>
            <a:off x="712978" y="707260"/>
            <a:ext cx="16678999" cy="767594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Arial"/>
              <a:buNone/>
            </a:pPr>
            <a:r>
              <a:rPr b="1" i="0" lang="en-IE" sz="3200" u="none" cap="none" strike="noStrike">
                <a:solidFill>
                  <a:srgbClr val="FF0000"/>
                </a:solidFill>
                <a:latin typeface="Calibri"/>
                <a:ea typeface="Calibri"/>
                <a:cs typeface="Calibri"/>
                <a:sym typeface="Calibri"/>
              </a:rPr>
              <a:t>DRONE Resources created based on the research data collected:</a:t>
            </a:r>
            <a:endParaRPr b="0" i="0" sz="3200" u="none" cap="none" strike="noStrike">
              <a:solidFill>
                <a:srgbClr val="000000"/>
              </a:solidFill>
              <a:latin typeface="Arial"/>
              <a:ea typeface="Arial"/>
              <a:cs typeface="Arial"/>
              <a:sym typeface="Arial"/>
            </a:endParaRPr>
          </a:p>
          <a:p>
            <a:pPr indent="-342900" lvl="0" marL="342900" marR="0" rtl="0" algn="ctr">
              <a:lnSpc>
                <a:spcPct val="100000"/>
              </a:lnSpc>
              <a:spcBef>
                <a:spcPts val="640"/>
              </a:spcBef>
              <a:spcAft>
                <a:spcPts val="0"/>
              </a:spcAft>
              <a:buClr>
                <a:srgbClr val="000000"/>
              </a:buClr>
              <a:buSzPts val="3200"/>
              <a:buFont typeface="Arial"/>
              <a:buChar char="•"/>
            </a:pPr>
            <a:r>
              <a:rPr b="0" i="0" lang="en-IE" sz="3200" u="none" cap="none" strike="noStrike">
                <a:solidFill>
                  <a:srgbClr val="000000"/>
                </a:solidFill>
                <a:latin typeface="Calibri"/>
                <a:ea typeface="Calibri"/>
                <a:cs typeface="Calibri"/>
                <a:sym typeface="Calibri"/>
              </a:rPr>
              <a:t>Training materials for educators</a:t>
            </a:r>
            <a:endParaRPr b="0" i="0" sz="3200" u="none" cap="none" strike="noStrike">
              <a:solidFill>
                <a:srgbClr val="000000"/>
              </a:solidFill>
              <a:latin typeface="Calibri"/>
              <a:ea typeface="Calibri"/>
              <a:cs typeface="Calibri"/>
              <a:sym typeface="Calibri"/>
            </a:endParaRPr>
          </a:p>
          <a:p>
            <a:pPr indent="-342900" lvl="0" marL="342900" marR="0" rtl="0" algn="ctr">
              <a:lnSpc>
                <a:spcPct val="100000"/>
              </a:lnSpc>
              <a:spcBef>
                <a:spcPts val="640"/>
              </a:spcBef>
              <a:spcAft>
                <a:spcPts val="0"/>
              </a:spcAft>
              <a:buClr>
                <a:srgbClr val="000000"/>
              </a:buClr>
              <a:buSzPts val="3200"/>
              <a:buFont typeface="Arial"/>
              <a:buChar char="•"/>
            </a:pPr>
            <a:r>
              <a:rPr b="0" i="0" lang="en-IE" sz="3200" u="none" cap="none" strike="noStrike">
                <a:solidFill>
                  <a:srgbClr val="000000"/>
                </a:solidFill>
                <a:latin typeface="Calibri"/>
                <a:ea typeface="Calibri"/>
                <a:cs typeface="Calibri"/>
                <a:sym typeface="Calibri"/>
              </a:rPr>
              <a:t>Interactive workshops and webinars</a:t>
            </a:r>
            <a:endParaRPr b="0" i="0" sz="3200" u="none" cap="none" strike="noStrike">
              <a:solidFill>
                <a:srgbClr val="000000"/>
              </a:solidFill>
              <a:latin typeface="Calibri"/>
              <a:ea typeface="Calibri"/>
              <a:cs typeface="Calibri"/>
              <a:sym typeface="Calibri"/>
            </a:endParaRPr>
          </a:p>
          <a:p>
            <a:pPr indent="-342900" lvl="0" marL="342900" marR="0" rtl="0" algn="ctr">
              <a:lnSpc>
                <a:spcPct val="100000"/>
              </a:lnSpc>
              <a:spcBef>
                <a:spcPts val="640"/>
              </a:spcBef>
              <a:spcAft>
                <a:spcPts val="0"/>
              </a:spcAft>
              <a:buClr>
                <a:srgbClr val="000000"/>
              </a:buClr>
              <a:buSzPts val="3200"/>
              <a:buFont typeface="Arial"/>
              <a:buChar char="•"/>
            </a:pPr>
            <a:r>
              <a:rPr b="0" i="0" lang="en-IE" sz="3200" u="none" cap="none" strike="noStrike">
                <a:solidFill>
                  <a:srgbClr val="000000"/>
                </a:solidFill>
                <a:latin typeface="Calibri"/>
                <a:ea typeface="Calibri"/>
                <a:cs typeface="Calibri"/>
                <a:sym typeface="Calibri"/>
              </a:rPr>
              <a:t>E-learning platform with diverse resources</a:t>
            </a:r>
            <a:endParaRPr b="0" i="0" sz="3200" u="none" cap="none" strike="noStrike">
              <a:solidFill>
                <a:srgbClr val="000000"/>
              </a:solidFill>
              <a:latin typeface="Calibri"/>
              <a:ea typeface="Calibri"/>
              <a:cs typeface="Calibri"/>
              <a:sym typeface="Calibri"/>
            </a:endParaRPr>
          </a:p>
          <a:p>
            <a:pPr indent="-342900" lvl="0" marL="342900" marR="0" rtl="0" algn="ctr">
              <a:lnSpc>
                <a:spcPct val="100000"/>
              </a:lnSpc>
              <a:spcBef>
                <a:spcPts val="640"/>
              </a:spcBef>
              <a:spcAft>
                <a:spcPts val="0"/>
              </a:spcAft>
              <a:buClr>
                <a:srgbClr val="000000"/>
              </a:buClr>
              <a:buSzPts val="3200"/>
              <a:buFont typeface="Arial"/>
              <a:buChar char="•"/>
            </a:pPr>
            <a:r>
              <a:rPr b="0" i="0" lang="en-IE" sz="3200" u="none" cap="none" strike="noStrike">
                <a:solidFill>
                  <a:srgbClr val="000000"/>
                </a:solidFill>
                <a:latin typeface="Calibri"/>
                <a:ea typeface="Calibri"/>
                <a:cs typeface="Calibri"/>
                <a:sym typeface="Calibri"/>
              </a:rPr>
              <a:t>Handbooks for parents, teachers and school leaders</a:t>
            </a:r>
            <a:endParaRPr b="0" i="0" sz="3200" u="none" cap="none" strike="noStrike">
              <a:solidFill>
                <a:srgbClr val="000000"/>
              </a:solidFill>
              <a:latin typeface="Calibri"/>
              <a:ea typeface="Calibri"/>
              <a:cs typeface="Calibri"/>
              <a:sym typeface="Calibri"/>
            </a:endParaRPr>
          </a:p>
          <a:p>
            <a:pPr indent="-342900" lvl="0" marL="342900" marR="0" rtl="0" algn="ctr">
              <a:lnSpc>
                <a:spcPct val="100000"/>
              </a:lnSpc>
              <a:spcBef>
                <a:spcPts val="640"/>
              </a:spcBef>
              <a:spcAft>
                <a:spcPts val="0"/>
              </a:spcAft>
              <a:buNone/>
            </a:pPr>
            <a:r>
              <a:rPr b="1" i="0" lang="en-IE" sz="3200" u="none" cap="none" strike="noStrike">
                <a:solidFill>
                  <a:srgbClr val="FF0000"/>
                </a:solidFill>
                <a:latin typeface="Calibri"/>
                <a:ea typeface="Calibri"/>
                <a:cs typeface="Calibri"/>
                <a:sym typeface="Calibri"/>
              </a:rPr>
              <a:t>How you can help </a:t>
            </a:r>
            <a:r>
              <a:rPr b="1" i="0" lang="en-IE" sz="3200" u="none" cap="none" strike="noStrike">
                <a:solidFill>
                  <a:srgbClr val="FF0000"/>
                </a:solidFill>
                <a:latin typeface="Calibri"/>
                <a:ea typeface="Calibri"/>
                <a:cs typeface="Calibri"/>
                <a:sym typeface="Calibri"/>
              </a:rPr>
              <a:t>us: follow</a:t>
            </a:r>
            <a:r>
              <a:rPr b="1" i="0" lang="en-IE" sz="3200" u="none" cap="none" strike="noStrike">
                <a:solidFill>
                  <a:srgbClr val="FF0000"/>
                </a:solidFill>
                <a:latin typeface="Calibri"/>
                <a:ea typeface="Calibri"/>
                <a:cs typeface="Calibri"/>
                <a:sym typeface="Calibri"/>
              </a:rPr>
              <a:t> like and share</a:t>
            </a:r>
            <a:endParaRPr b="1" i="0" sz="3200" u="none" cap="none" strike="noStrike">
              <a:solidFill>
                <a:srgbClr val="FF0000"/>
              </a:solidFill>
              <a:latin typeface="Calibri"/>
              <a:ea typeface="Calibri"/>
              <a:cs typeface="Calibri"/>
              <a:sym typeface="Calibri"/>
            </a:endParaRPr>
          </a:p>
          <a:p>
            <a:pPr indent="-342900" lvl="0" marL="342900" marR="0" rtl="0" algn="ctr">
              <a:lnSpc>
                <a:spcPct val="100000"/>
              </a:lnSpc>
              <a:spcBef>
                <a:spcPts val="640"/>
              </a:spcBef>
              <a:spcAft>
                <a:spcPts val="0"/>
              </a:spcAft>
              <a:buClr>
                <a:srgbClr val="FF0000"/>
              </a:buClr>
              <a:buSzPts val="3200"/>
              <a:buFont typeface="Arial"/>
              <a:buNone/>
            </a:pPr>
            <a:r>
              <a:rPr b="1" i="0" lang="en-IE" sz="3200" u="none" cap="none" strike="noStrike">
                <a:solidFill>
                  <a:srgbClr val="FF0000"/>
                </a:solidFill>
                <a:latin typeface="Calibri"/>
                <a:ea typeface="Calibri"/>
                <a:cs typeface="Calibri"/>
                <a:sym typeface="Calibri"/>
              </a:rPr>
              <a:t>   </a:t>
            </a:r>
            <a:r>
              <a:rPr b="1" i="0" lang="en-IE" sz="3200" u="none" cap="none" strike="noStrike">
                <a:solidFill>
                  <a:srgbClr val="000000"/>
                </a:solidFill>
                <a:latin typeface="Calibri"/>
                <a:ea typeface="Calibri"/>
                <a:cs typeface="Calibri"/>
                <a:sym typeface="Calibri"/>
              </a:rPr>
              <a:t>Facebook:</a:t>
            </a:r>
            <a:r>
              <a:rPr b="0" i="0" lang="en-IE" sz="3200" u="none" cap="none" strike="noStrike">
                <a:solidFill>
                  <a:srgbClr val="000000"/>
                </a:solidFill>
                <a:latin typeface="Calibri"/>
                <a:ea typeface="Calibri"/>
                <a:cs typeface="Calibri"/>
                <a:sym typeface="Calibri"/>
              </a:rPr>
              <a:t> </a:t>
            </a:r>
            <a:r>
              <a:rPr b="0" i="0" lang="en-IE" sz="3200" u="sng" cap="none" strike="noStrike">
                <a:solidFill>
                  <a:srgbClr val="000000"/>
                </a:solidFill>
                <a:latin typeface="Calibri"/>
                <a:ea typeface="Calibri"/>
                <a:cs typeface="Calibri"/>
                <a:sym typeface="Calibri"/>
                <a:hlinkClick r:id="rId6">
                  <a:extLst>
                    <a:ext uri="{A12FA001-AC4F-418D-AE19-62706E023703}">
                      <ahyp:hlinkClr val="tx"/>
                    </a:ext>
                  </a:extLst>
                </a:hlinkClick>
              </a:rPr>
              <a:t>MyDrone 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LinkedIn:</a:t>
            </a:r>
            <a:r>
              <a:rPr b="0" i="0" lang="en-IE" sz="3200" u="none" cap="none" strike="noStrike">
                <a:solidFill>
                  <a:srgbClr val="000000"/>
                </a:solidFill>
                <a:latin typeface="Calibri"/>
                <a:ea typeface="Calibri"/>
                <a:cs typeface="Calibri"/>
                <a:sym typeface="Calibri"/>
              </a:rPr>
              <a:t> </a:t>
            </a:r>
            <a:r>
              <a:rPr b="0" i="0" lang="en-IE" sz="3200" u="sng" cap="none" strike="noStrike">
                <a:solidFill>
                  <a:srgbClr val="000000"/>
                </a:solidFill>
                <a:latin typeface="Calibri"/>
                <a:ea typeface="Calibri"/>
                <a:cs typeface="Calibri"/>
                <a:sym typeface="Calibri"/>
                <a:hlinkClick r:id="rId7">
                  <a:extLst>
                    <a:ext uri="{A12FA001-AC4F-418D-AE19-62706E023703}">
                      <ahyp:hlinkClr val="tx"/>
                    </a:ext>
                  </a:extLst>
                </a:hlinkClick>
              </a:rPr>
              <a:t>MyDrone 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        Instagram:</a:t>
            </a:r>
            <a:r>
              <a:rPr b="0" i="0" lang="en-IE" sz="3200" u="none" cap="none" strike="noStrike">
                <a:solidFill>
                  <a:srgbClr val="000000"/>
                </a:solidFill>
                <a:latin typeface="Calibri"/>
                <a:ea typeface="Calibri"/>
                <a:cs typeface="Calibri"/>
                <a:sym typeface="Calibri"/>
              </a:rPr>
              <a:t> </a:t>
            </a:r>
            <a:r>
              <a:rPr b="0" i="0" lang="en-IE" sz="3200" u="sng" cap="none" strike="noStrike">
                <a:solidFill>
                  <a:srgbClr val="000000"/>
                </a:solidFill>
                <a:latin typeface="Calibri"/>
                <a:ea typeface="Calibri"/>
                <a:cs typeface="Calibri"/>
                <a:sym typeface="Calibri"/>
                <a:hlinkClick r:id="rId8">
                  <a:extLst>
                    <a:ext uri="{A12FA001-AC4F-418D-AE19-62706E023703}">
                      <ahyp:hlinkClr val="tx"/>
                    </a:ext>
                  </a:extLst>
                </a:hlinkClick>
              </a:rPr>
              <a:t>@mydrone_project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TikTok:</a:t>
            </a:r>
            <a:r>
              <a:rPr b="0" i="0" lang="en-IE" sz="3200" u="none" cap="none" strike="noStrike">
                <a:solidFill>
                  <a:srgbClr val="000000"/>
                </a:solidFill>
                <a:latin typeface="Calibri"/>
                <a:ea typeface="Calibri"/>
                <a:cs typeface="Calibri"/>
                <a:sym typeface="Calibri"/>
              </a:rPr>
              <a:t> </a:t>
            </a:r>
            <a:r>
              <a:rPr b="0" i="0" lang="en-IE" sz="3200" u="sng" cap="none" strike="noStrike">
                <a:solidFill>
                  <a:srgbClr val="000000"/>
                </a:solidFill>
                <a:latin typeface="Calibri"/>
                <a:ea typeface="Calibri"/>
                <a:cs typeface="Calibri"/>
                <a:sym typeface="Calibri"/>
                <a:hlinkClick r:id="rId9">
                  <a:extLst>
                    <a:ext uri="{A12FA001-AC4F-418D-AE19-62706E023703}">
                      <ahyp:hlinkClr val="tx"/>
                    </a:ext>
                  </a:extLst>
                </a:hlinkClick>
              </a:rPr>
              <a:t>@mydroneproject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         X (Twitter):</a:t>
            </a:r>
            <a:r>
              <a:rPr b="0" i="0" lang="en-IE" sz="3200" u="none" cap="none" strike="noStrike">
                <a:solidFill>
                  <a:srgbClr val="000000"/>
                </a:solidFill>
                <a:latin typeface="Calibri"/>
                <a:ea typeface="Calibri"/>
                <a:cs typeface="Calibri"/>
                <a:sym typeface="Calibri"/>
              </a:rPr>
              <a:t> @MydroneProject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None/>
            </a:pPr>
            <a:r>
              <a:rPr b="1" i="0" lang="en-IE" sz="3200" u="none" cap="none" strike="noStrike">
                <a:solidFill>
                  <a:srgbClr val="000000"/>
                </a:solidFill>
                <a:latin typeface="Calibri"/>
                <a:ea typeface="Calibri"/>
                <a:cs typeface="Calibri"/>
                <a:sym typeface="Calibri"/>
              </a:rPr>
              <a:t>Website:</a:t>
            </a:r>
            <a:r>
              <a:rPr b="0" i="0" lang="en-IE" sz="3200" u="none" cap="none" strike="noStrike">
                <a:solidFill>
                  <a:srgbClr val="000000"/>
                </a:solidFill>
                <a:latin typeface="Calibri"/>
                <a:ea typeface="Calibri"/>
                <a:cs typeface="Calibri"/>
                <a:sym typeface="Calibri"/>
              </a:rPr>
              <a:t> </a:t>
            </a:r>
            <a:r>
              <a:rPr b="0" i="0" lang="en-IE" sz="3200" u="sng" cap="none" strike="noStrike">
                <a:solidFill>
                  <a:srgbClr val="000000"/>
                </a:solidFill>
                <a:latin typeface="Arial"/>
                <a:ea typeface="Arial"/>
                <a:cs typeface="Arial"/>
                <a:sym typeface="Arial"/>
                <a:hlinkClick r:id="rId10">
                  <a:extLst>
                    <a:ext uri="{A12FA001-AC4F-418D-AE19-62706E023703}">
                      <ahyp:hlinkClr val="tx"/>
                    </a:ext>
                  </a:extLst>
                </a:hlinkClick>
              </a:rPr>
              <a:t>https://mydroneproject.eu/</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640"/>
              </a:spcBef>
              <a:spcAft>
                <a:spcPts val="0"/>
              </a:spcAft>
              <a:buClr>
                <a:srgbClr val="FF0000"/>
              </a:buClr>
              <a:buSzPts val="3200"/>
              <a:buFont typeface="Arial"/>
              <a:buNone/>
            </a:pPr>
            <a:r>
              <a:rPr b="0" i="1" lang="en-IE" sz="3200" u="none" cap="none" strike="noStrike">
                <a:solidFill>
                  <a:srgbClr val="FF0000"/>
                </a:solidFill>
                <a:latin typeface="Calibri"/>
                <a:ea typeface="Calibri"/>
                <a:cs typeface="Calibri"/>
                <a:sym typeface="Calibri"/>
              </a:rPr>
              <a:t>Together, we can equip adolescents to be informed, critical, and resilient digital citizens</a:t>
            </a:r>
            <a:r>
              <a:rPr b="0" i="1" lang="en-IE" sz="1800" u="none" cap="none" strike="noStrike">
                <a:solidFill>
                  <a:srgbClr val="FF0000"/>
                </a:solidFill>
                <a:latin typeface="Calibri"/>
                <a:ea typeface="Calibri"/>
                <a:cs typeface="Calibri"/>
                <a:sym typeface="Calibri"/>
              </a:rPr>
              <a:t>.</a:t>
            </a:r>
            <a:endParaRPr b="0" i="1" sz="1800" u="none" cap="none" strike="noStrike">
              <a:solidFill>
                <a:srgbClr val="FF0000"/>
              </a:solidFill>
              <a:latin typeface="Calibri"/>
              <a:ea typeface="Calibri"/>
              <a:cs typeface="Calibri"/>
              <a:sym typeface="Calibri"/>
            </a:endParaRPr>
          </a:p>
        </p:txBody>
      </p:sp>
      <p:sp>
        <p:nvSpPr>
          <p:cNvPr id="490" name="Google Shape;490;p24"/>
          <p:cNvSpPr txBox="1"/>
          <p:nvPr/>
        </p:nvSpPr>
        <p:spPr>
          <a:xfrm>
            <a:off x="2959469" y="9038762"/>
            <a:ext cx="10629900"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000" u="sng" cap="none" strike="noStrike">
                <a:solidFill>
                  <a:srgbClr val="000000"/>
                </a:solidFill>
                <a:latin typeface="Arial"/>
                <a:ea typeface="Arial"/>
                <a:cs typeface="Arial"/>
                <a:sym typeface="Arial"/>
                <a:hlinkClick r:id="rId11">
                  <a:extLst>
                    <a:ext uri="{A12FA001-AC4F-418D-AE19-62706E023703}">
                      <ahyp:hlinkClr val="tx"/>
                    </a:ext>
                  </a:extLst>
                </a:hlinkClick>
              </a:rPr>
              <a:t>https://drive.google.com/drive/u/0/folders/1cf0UZP5PlUtuBERjdFbp6VH84V9PFGiJ</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
        <p:nvSpPr>
          <p:cNvPr id="491" name="Google Shape;491;p24"/>
          <p:cNvSpPr txBox="1"/>
          <p:nvPr/>
        </p:nvSpPr>
        <p:spPr>
          <a:xfrm>
            <a:off x="4510226" y="9727650"/>
            <a:ext cx="733324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1400" u="none" cap="none" strike="noStrike">
                <a:solidFill>
                  <a:srgbClr val="FF0000"/>
                </a:solidFill>
                <a:latin typeface="Arial"/>
                <a:ea typeface="Arial"/>
                <a:cs typeface="Arial"/>
                <a:sym typeface="Arial"/>
              </a:rPr>
              <a:t>This PowerPoint was created with the assistance of artificial intelligence (AI).</a:t>
            </a:r>
            <a:endParaRPr b="0" i="1" sz="1400" u="none" cap="none" strike="noStrike">
              <a:solidFill>
                <a:srgbClr val="FF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grpSp>
        <p:nvGrpSpPr>
          <p:cNvPr id="130" name="Google Shape;130;p3"/>
          <p:cNvGrpSpPr/>
          <p:nvPr/>
        </p:nvGrpSpPr>
        <p:grpSpPr>
          <a:xfrm>
            <a:off x="4039980" y="9219724"/>
            <a:ext cx="4764336" cy="861887"/>
            <a:chOff x="0" y="-47625"/>
            <a:chExt cx="1381663" cy="240312"/>
          </a:xfrm>
        </p:grpSpPr>
        <p:sp>
          <p:nvSpPr>
            <p:cNvPr id="131" name="Google Shape;131;p3"/>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3"/>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3" name="Google Shape;133;p3"/>
          <p:cNvGrpSpPr/>
          <p:nvPr/>
        </p:nvGrpSpPr>
        <p:grpSpPr>
          <a:xfrm>
            <a:off x="8842655" y="9221167"/>
            <a:ext cx="3927024" cy="860446"/>
            <a:chOff x="0" y="-47625"/>
            <a:chExt cx="1063358" cy="232991"/>
          </a:xfrm>
        </p:grpSpPr>
        <p:sp>
          <p:nvSpPr>
            <p:cNvPr id="134" name="Google Shape;134;p3"/>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5" name="Google Shape;135;p3"/>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6" name="Google Shape;136;p3"/>
          <p:cNvSpPr/>
          <p:nvPr/>
        </p:nvSpPr>
        <p:spPr>
          <a:xfrm>
            <a:off x="383930" y="236074"/>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p3"/>
          <p:cNvSpPr/>
          <p:nvPr/>
        </p:nvSpPr>
        <p:spPr>
          <a:xfrm rot="-5400000">
            <a:off x="15497217" y="5327600"/>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4">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3"/>
          <p:cNvSpPr/>
          <p:nvPr/>
        </p:nvSpPr>
        <p:spPr>
          <a:xfrm>
            <a:off x="13214848" y="-175535"/>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5">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3"/>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 name="Google Shape;140;p3"/>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1" name="Google Shape;141;p3"/>
          <p:cNvSpPr txBox="1"/>
          <p:nvPr/>
        </p:nvSpPr>
        <p:spPr>
          <a:xfrm>
            <a:off x="4318007" y="385719"/>
            <a:ext cx="7474952" cy="121879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7200"/>
              <a:buFont typeface="Arial"/>
              <a:buNone/>
            </a:pPr>
            <a:r>
              <a:rPr b="1" i="0" lang="en-IE" sz="7200" u="none" cap="none" strike="noStrike">
                <a:solidFill>
                  <a:srgbClr val="0C4DA2"/>
                </a:solidFill>
                <a:latin typeface="Bricolage Grotesque"/>
                <a:ea typeface="Bricolage Grotesque"/>
                <a:cs typeface="Bricolage Grotesque"/>
                <a:sym typeface="Bricolage Grotesque"/>
              </a:rPr>
              <a:t>Introduction</a:t>
            </a:r>
            <a:endParaRPr b="0" i="0" sz="1100" u="none" cap="none" strike="noStrike">
              <a:solidFill>
                <a:srgbClr val="000000"/>
              </a:solidFill>
              <a:latin typeface="Arial"/>
              <a:ea typeface="Arial"/>
              <a:cs typeface="Arial"/>
              <a:sym typeface="Arial"/>
            </a:endParaRPr>
          </a:p>
        </p:txBody>
      </p:sp>
      <p:sp>
        <p:nvSpPr>
          <p:cNvPr id="142" name="Google Shape;142;p3"/>
          <p:cNvSpPr txBox="1"/>
          <p:nvPr/>
        </p:nvSpPr>
        <p:spPr>
          <a:xfrm>
            <a:off x="4321490" y="940033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FFFFFF"/>
                </a:solidFill>
                <a:latin typeface="Bricolage Grotesque"/>
                <a:ea typeface="Bricolage Grotesque"/>
                <a:cs typeface="Bricolage Grotesque"/>
                <a:sym typeface="Bricolage Grotesque"/>
              </a:rPr>
              <a:t>1 January 2024-31 December 2026</a:t>
            </a:r>
            <a:endParaRPr b="0" i="0" sz="1400" u="none" cap="none" strike="noStrike">
              <a:solidFill>
                <a:srgbClr val="000000"/>
              </a:solidFill>
              <a:latin typeface="Arial"/>
              <a:ea typeface="Arial"/>
              <a:cs typeface="Arial"/>
              <a:sym typeface="Arial"/>
            </a:endParaRPr>
          </a:p>
        </p:txBody>
      </p:sp>
      <p:sp>
        <p:nvSpPr>
          <p:cNvPr id="143" name="Google Shape;143;p3"/>
          <p:cNvSpPr txBox="1"/>
          <p:nvPr/>
        </p:nvSpPr>
        <p:spPr>
          <a:xfrm>
            <a:off x="9045467" y="9449411"/>
            <a:ext cx="3521400" cy="508344"/>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0C4DA2"/>
                </a:solidFill>
                <a:latin typeface="Bricolage Grotesque"/>
                <a:ea typeface="Bricolage Grotesque"/>
                <a:cs typeface="Bricolage Grotesque"/>
                <a:sym typeface="Bricolage Grotesque"/>
              </a:rPr>
              <a:t>Total Grant: 1 49 351.00 €</a:t>
            </a:r>
            <a:endParaRPr b="0" i="0" sz="1400" u="none" cap="none" strike="noStrike">
              <a:solidFill>
                <a:srgbClr val="000000"/>
              </a:solidFill>
              <a:latin typeface="Arial"/>
              <a:ea typeface="Arial"/>
              <a:cs typeface="Arial"/>
              <a:sym typeface="Arial"/>
            </a:endParaRPr>
          </a:p>
        </p:txBody>
      </p:sp>
      <p:sp>
        <p:nvSpPr>
          <p:cNvPr id="144" name="Google Shape;144;p3"/>
          <p:cNvSpPr txBox="1"/>
          <p:nvPr/>
        </p:nvSpPr>
        <p:spPr>
          <a:xfrm>
            <a:off x="8884748" y="2030046"/>
            <a:ext cx="2743200" cy="3657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5" name="Google Shape;145;p3"/>
          <p:cNvSpPr/>
          <p:nvPr/>
        </p:nvSpPr>
        <p:spPr>
          <a:xfrm>
            <a:off x="1276350" y="3042835"/>
            <a:ext cx="8020049" cy="3046988"/>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4800"/>
              <a:buFont typeface="Arial"/>
              <a:buNone/>
            </a:pPr>
            <a:r>
              <a:rPr b="0" i="0" lang="en-IE" sz="4800" u="none" cap="none" strike="noStrike">
                <a:solidFill>
                  <a:schemeClr val="dk1"/>
                </a:solidFill>
                <a:latin typeface="Arial"/>
                <a:ea typeface="Arial"/>
                <a:cs typeface="Arial"/>
                <a:sym typeface="Arial"/>
              </a:rPr>
              <a:t>How much do I know? </a:t>
            </a:r>
            <a:endParaRPr/>
          </a:p>
          <a:p>
            <a:pPr indent="0" lvl="0" marL="0" marR="0" rtl="0" algn="l">
              <a:lnSpc>
                <a:spcPct val="100000"/>
              </a:lnSpc>
              <a:spcBef>
                <a:spcPts val="0"/>
              </a:spcBef>
              <a:spcAft>
                <a:spcPts val="0"/>
              </a:spcAft>
              <a:buClr>
                <a:srgbClr val="FF0000"/>
              </a:buClr>
              <a:buSzPts val="4800"/>
              <a:buFont typeface="Arial"/>
              <a:buNone/>
            </a:pPr>
            <a:r>
              <a:rPr b="0" i="1" lang="en-IE" sz="4800" u="none" cap="none" strike="noStrike">
                <a:solidFill>
                  <a:srgbClr val="FF0000"/>
                </a:solidFill>
                <a:latin typeface="Arial"/>
                <a:ea typeface="Arial"/>
                <a:cs typeface="Arial"/>
                <a:sym typeface="Arial"/>
              </a:rPr>
              <a:t>Short entry assessment questionnaire using QR code entry.</a:t>
            </a:r>
            <a:endParaRPr b="0" i="0" sz="7200" u="none" cap="none" strike="noStrike">
              <a:solidFill>
                <a:schemeClr val="dk1"/>
              </a:solidFill>
              <a:latin typeface="Arial"/>
              <a:ea typeface="Arial"/>
              <a:cs typeface="Arial"/>
              <a:sym typeface="Arial"/>
            </a:endParaRPr>
          </a:p>
        </p:txBody>
      </p:sp>
      <p:pic>
        <p:nvPicPr>
          <p:cNvPr id="146" name="Google Shape;146;p3"/>
          <p:cNvPicPr preferRelativeResize="0"/>
          <p:nvPr/>
        </p:nvPicPr>
        <p:blipFill rotWithShape="1">
          <a:blip r:embed="rId8">
            <a:alphaModFix/>
          </a:blip>
          <a:srcRect b="0" l="0" r="0" t="0"/>
          <a:stretch/>
        </p:blipFill>
        <p:spPr>
          <a:xfrm>
            <a:off x="9755955" y="2448169"/>
            <a:ext cx="5143500" cy="5143500"/>
          </a:xfrm>
          <a:prstGeom prst="rect">
            <a:avLst/>
          </a:prstGeom>
          <a:noFill/>
          <a:ln>
            <a:noFill/>
          </a:ln>
        </p:spPr>
      </p:pic>
      <p:sp>
        <p:nvSpPr>
          <p:cNvPr id="147" name="Google Shape;147;p3"/>
          <p:cNvSpPr txBox="1"/>
          <p:nvPr/>
        </p:nvSpPr>
        <p:spPr>
          <a:xfrm>
            <a:off x="620301" y="7767190"/>
            <a:ext cx="15823489" cy="132343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000" u="sng" cap="none" strike="noStrike">
                <a:solidFill>
                  <a:srgbClr val="FF0000"/>
                </a:solidFill>
                <a:latin typeface="Arial"/>
                <a:ea typeface="Arial"/>
                <a:cs typeface="Arial"/>
                <a:sym typeface="Arial"/>
                <a:hlinkClick r:id="rId9">
                  <a:extLst>
                    <a:ext uri="{A12FA001-AC4F-418D-AE19-62706E023703}">
                      <ahyp:hlinkClr val="tx"/>
                    </a:ext>
                  </a:extLst>
                </a:hlinkClick>
              </a:rPr>
              <a:t>Link to results</a:t>
            </a:r>
            <a:endParaRPr/>
          </a:p>
          <a:p>
            <a:pPr indent="0" lvl="0" marL="0" marR="0" rtl="0" algn="l">
              <a:lnSpc>
                <a:spcPct val="100000"/>
              </a:lnSpc>
              <a:spcBef>
                <a:spcPts val="0"/>
              </a:spcBef>
              <a:spcAft>
                <a:spcPts val="0"/>
              </a:spcAft>
              <a:buNone/>
            </a:pPr>
            <a:r>
              <a:rPr b="0" i="0" lang="en-IE" sz="2000" u="sng" cap="none" strike="noStrike">
                <a:solidFill>
                  <a:srgbClr val="0000FF"/>
                </a:solidFill>
                <a:latin typeface="Arial"/>
                <a:ea typeface="Arial"/>
                <a:cs typeface="Arial"/>
                <a:sym typeface="Arial"/>
                <a:hlinkClick r:id="rId10">
                  <a:extLst>
                    <a:ext uri="{A12FA001-AC4F-418D-AE19-62706E023703}">
                      <ahyp:hlinkClr val="tx"/>
                    </a:ext>
                  </a:extLst>
                </a:hlinkClick>
              </a:rPr>
              <a:t>https://forms.office.com/Pages/DesignPageV2.aspx?prevorigin=shell&amp;origin=NeoPortalPage&amp;subpage=design&amp;id=GOURaIe3o0GK9JjK7OLoEWsTznmsNOJPlYNppBSRjkdUQzdJV0RLVTVGNVA2OE9PSFhRMjkyUVFZMy4u&amp;analysis=true</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4"/>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3" name="Google Shape;153;p4"/>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4"/>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55" name="Google Shape;155;p4"/>
          <p:cNvSpPr/>
          <p:nvPr/>
        </p:nvSpPr>
        <p:spPr>
          <a:xfrm>
            <a:off x="14522571" y="-72829"/>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 name="Google Shape;156;p4"/>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157" name="Google Shape;157;p4"/>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158" name="Google Shape;158;p4"/>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159" name="Google Shape;159;p4"/>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160" name="Google Shape;160;p4"/>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161" name="Google Shape;161;p4"/>
          <p:cNvSpPr txBox="1"/>
          <p:nvPr/>
        </p:nvSpPr>
        <p:spPr>
          <a:xfrm>
            <a:off x="3958549" y="321650"/>
            <a:ext cx="14581172"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4800" u="none" cap="none" strike="noStrike">
                <a:solidFill>
                  <a:srgbClr val="FF0000"/>
                </a:solidFill>
                <a:latin typeface="Arial"/>
                <a:ea typeface="Arial"/>
                <a:cs typeface="Arial"/>
                <a:sym typeface="Arial"/>
              </a:rPr>
              <a:t>Problem-Solving Training Spot the fake </a:t>
            </a:r>
            <a:endParaRPr b="1" i="0" sz="4800" u="none" cap="none" strike="noStrike">
              <a:solidFill>
                <a:srgbClr val="FF0000"/>
              </a:solidFill>
              <a:latin typeface="Arial"/>
              <a:ea typeface="Arial"/>
              <a:cs typeface="Arial"/>
              <a:sym typeface="Arial"/>
            </a:endParaRPr>
          </a:p>
        </p:txBody>
      </p:sp>
      <p:pic>
        <p:nvPicPr>
          <p:cNvPr id="162" name="Google Shape;162;p4"/>
          <p:cNvPicPr preferRelativeResize="0"/>
          <p:nvPr/>
        </p:nvPicPr>
        <p:blipFill rotWithShape="1">
          <a:blip r:embed="rId6">
            <a:alphaModFix/>
          </a:blip>
          <a:srcRect b="0" l="0" r="0" t="0"/>
          <a:stretch/>
        </p:blipFill>
        <p:spPr>
          <a:xfrm>
            <a:off x="93573" y="1547126"/>
            <a:ext cx="9321655" cy="6237184"/>
          </a:xfrm>
          <a:prstGeom prst="rect">
            <a:avLst/>
          </a:prstGeom>
          <a:noFill/>
          <a:ln>
            <a:noFill/>
          </a:ln>
        </p:spPr>
      </p:pic>
      <p:sp>
        <p:nvSpPr>
          <p:cNvPr id="163" name="Google Shape;163;p4"/>
          <p:cNvSpPr txBox="1"/>
          <p:nvPr/>
        </p:nvSpPr>
        <p:spPr>
          <a:xfrm>
            <a:off x="1726025" y="8267969"/>
            <a:ext cx="13545625" cy="708977"/>
          </a:xfrm>
          <a:prstGeom prst="rect">
            <a:avLst/>
          </a:prstGeom>
          <a:noFill/>
          <a:ln>
            <a:noFill/>
          </a:ln>
        </p:spPr>
        <p:txBody>
          <a:bodyPr anchorCtr="0" anchor="t" bIns="45700" lIns="91425" spcFirstLastPara="1" rIns="91425" wrap="square" tIns="45700">
            <a:spAutoFit/>
          </a:bodyPr>
          <a:lstStyle/>
          <a:p>
            <a:pPr indent="0" lvl="0" marL="0" marR="0" rtl="0" algn="ctr">
              <a:lnSpc>
                <a:spcPct val="64285"/>
              </a:lnSpc>
              <a:spcBef>
                <a:spcPts val="0"/>
              </a:spcBef>
              <a:spcAft>
                <a:spcPts val="0"/>
              </a:spcAft>
              <a:buNone/>
            </a:pPr>
            <a:r>
              <a:rPr b="0" i="0" lang="en-IE" sz="2800" u="none" cap="none" strike="noStrike">
                <a:solidFill>
                  <a:srgbClr val="0A0A0A"/>
                </a:solidFill>
                <a:latin typeface="Roboto"/>
                <a:ea typeface="Roboto"/>
                <a:cs typeface="Roboto"/>
                <a:sym typeface="Roboto"/>
              </a:rPr>
              <a:t> </a:t>
            </a:r>
            <a:r>
              <a:rPr b="1" i="1" lang="en-IE" sz="2800" u="none" cap="none" strike="noStrike">
                <a:solidFill>
                  <a:srgbClr val="0000FF"/>
                </a:solidFill>
                <a:latin typeface="Roboto"/>
                <a:ea typeface="Roboto"/>
                <a:cs typeface="Roboto"/>
                <a:sym typeface="Roboto"/>
              </a:rPr>
              <a:t>"We cannot solve our problems with the same level of thinking that created them".</a:t>
            </a:r>
            <a:endParaRPr/>
          </a:p>
          <a:p>
            <a:pPr indent="0" lvl="0" marL="0" marR="0" rtl="0" algn="ctr">
              <a:lnSpc>
                <a:spcPct val="64285"/>
              </a:lnSpc>
              <a:spcBef>
                <a:spcPts val="900"/>
              </a:spcBef>
              <a:spcAft>
                <a:spcPts val="0"/>
              </a:spcAft>
              <a:buNone/>
            </a:pPr>
            <a:r>
              <a:rPr b="1" i="1" lang="en-IE" sz="2800" u="none" cap="none" strike="noStrike">
                <a:solidFill>
                  <a:srgbClr val="0000FF"/>
                </a:solidFill>
                <a:latin typeface="Roboto"/>
                <a:ea typeface="Roboto"/>
                <a:cs typeface="Roboto"/>
                <a:sym typeface="Roboto"/>
              </a:rPr>
              <a:t> </a:t>
            </a:r>
            <a:r>
              <a:rPr b="0" i="1" lang="en-IE" sz="2800" u="none" cap="none" strike="noStrike">
                <a:solidFill>
                  <a:schemeClr val="dk1"/>
                </a:solidFill>
                <a:latin typeface="Roboto"/>
                <a:ea typeface="Roboto"/>
                <a:cs typeface="Roboto"/>
                <a:sym typeface="Roboto"/>
              </a:rPr>
              <a:t>Albert Einstein</a:t>
            </a:r>
            <a:endParaRPr b="0" i="1" sz="2400" u="none" cap="none" strike="noStrike">
              <a:solidFill>
                <a:schemeClr val="dk1"/>
              </a:solidFill>
              <a:latin typeface="Arial"/>
              <a:ea typeface="Arial"/>
              <a:cs typeface="Arial"/>
              <a:sym typeface="Arial"/>
            </a:endParaRPr>
          </a:p>
        </p:txBody>
      </p:sp>
      <p:pic>
        <p:nvPicPr>
          <p:cNvPr id="164" name="Google Shape;164;p4"/>
          <p:cNvPicPr preferRelativeResize="0"/>
          <p:nvPr/>
        </p:nvPicPr>
        <p:blipFill rotWithShape="1">
          <a:blip r:embed="rId7">
            <a:alphaModFix/>
          </a:blip>
          <a:srcRect b="0" l="0" r="0" t="0"/>
          <a:stretch/>
        </p:blipFill>
        <p:spPr>
          <a:xfrm>
            <a:off x="9278189" y="1671195"/>
            <a:ext cx="7455657" cy="583551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3">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5"/>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0" name="Google Shape;170;p5"/>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1" name="Google Shape;171;p5"/>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172" name="Google Shape;172;p5"/>
          <p:cNvSpPr/>
          <p:nvPr/>
        </p:nvSpPr>
        <p:spPr>
          <a:xfrm>
            <a:off x="16453954" y="-756355"/>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5"/>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174" name="Google Shape;174;p5"/>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175" name="Google Shape;175;p5"/>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176" name="Google Shape;176;p5"/>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177" name="Google Shape;177;p5"/>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178" name="Google Shape;178;p5"/>
          <p:cNvSpPr txBox="1"/>
          <p:nvPr/>
        </p:nvSpPr>
        <p:spPr>
          <a:xfrm>
            <a:off x="54601" y="1590993"/>
            <a:ext cx="16700297" cy="747897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000000"/>
                </a:solidFill>
                <a:latin typeface="Arial"/>
                <a:ea typeface="Arial"/>
                <a:cs typeface="Arial"/>
                <a:sym typeface="Arial"/>
              </a:rPr>
              <a:t>Problem-Solving Training theory</a:t>
            </a:r>
            <a:r>
              <a:rPr b="0" i="0" lang="en-IE" sz="4000" u="none" cap="none" strike="noStrike">
                <a:solidFill>
                  <a:srgbClr val="000000"/>
                </a:solidFill>
                <a:latin typeface="Arial"/>
                <a:ea typeface="Arial"/>
                <a:cs typeface="Arial"/>
                <a:sym typeface="Arial"/>
              </a:rPr>
              <a:t>, rooted in cognitive psychology, and focuses on how individuals process information, analyse situations, and make decisions.</a:t>
            </a:r>
            <a:endParaRPr/>
          </a:p>
          <a:p>
            <a:pPr indent="0" lvl="0" marL="0" marR="0" rtl="0" algn="ctr">
              <a:lnSpc>
                <a:spcPct val="100000"/>
              </a:lnSpc>
              <a:spcBef>
                <a:spcPts val="0"/>
              </a:spcBef>
              <a:spcAft>
                <a:spcPts val="0"/>
              </a:spcAft>
              <a:buNone/>
            </a:pPr>
            <a:r>
              <a:t/>
            </a:r>
            <a:endParaRPr b="0" i="0" sz="4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en-IE" sz="4000" u="none" cap="none" strike="noStrike">
                <a:solidFill>
                  <a:srgbClr val="000000"/>
                </a:solidFill>
                <a:latin typeface="Arial"/>
                <a:ea typeface="Arial"/>
                <a:cs typeface="Arial"/>
                <a:sym typeface="Arial"/>
              </a:rPr>
              <a:t>It teaches structured methods like </a:t>
            </a:r>
            <a:r>
              <a:rPr b="1" i="0" lang="en-IE" sz="4000" u="none" cap="none" strike="noStrike">
                <a:solidFill>
                  <a:srgbClr val="000000"/>
                </a:solidFill>
                <a:latin typeface="Arial"/>
                <a:ea typeface="Arial"/>
                <a:cs typeface="Arial"/>
                <a:sym typeface="Arial"/>
              </a:rPr>
              <a:t>identifying problems</a:t>
            </a:r>
            <a:r>
              <a:rPr b="0" i="0" lang="en-IE" sz="4000" u="none" cap="none" strike="noStrike">
                <a:solidFill>
                  <a:srgbClr val="000000"/>
                </a:solidFill>
                <a:latin typeface="Arial"/>
                <a:ea typeface="Arial"/>
                <a:cs typeface="Arial"/>
                <a:sym typeface="Arial"/>
              </a:rPr>
              <a:t>, </a:t>
            </a:r>
            <a:r>
              <a:rPr b="1" i="0" lang="en-IE" sz="4000" u="none" cap="none" strike="noStrike">
                <a:solidFill>
                  <a:srgbClr val="0000FF"/>
                </a:solidFill>
                <a:latin typeface="Arial"/>
                <a:ea typeface="Arial"/>
                <a:cs typeface="Arial"/>
                <a:sym typeface="Arial"/>
              </a:rPr>
              <a:t>evaluating solutions</a:t>
            </a:r>
            <a:r>
              <a:rPr b="0" i="0" lang="en-IE" sz="4000" u="none" cap="none" strike="noStrike">
                <a:solidFill>
                  <a:srgbClr val="000000"/>
                </a:solidFill>
                <a:latin typeface="Arial"/>
                <a:ea typeface="Arial"/>
                <a:cs typeface="Arial"/>
                <a:sym typeface="Arial"/>
              </a:rPr>
              <a:t>, and </a:t>
            </a:r>
            <a:r>
              <a:rPr b="1" i="0" lang="en-IE" sz="4000" u="none" cap="none" strike="noStrike">
                <a:solidFill>
                  <a:srgbClr val="FF0000"/>
                </a:solidFill>
                <a:latin typeface="Arial"/>
                <a:ea typeface="Arial"/>
                <a:cs typeface="Arial"/>
                <a:sym typeface="Arial"/>
              </a:rPr>
              <a:t>implementing the best options</a:t>
            </a:r>
            <a:r>
              <a:rPr b="0" i="0" lang="en-IE" sz="4000" u="none" cap="none" strike="noStrike">
                <a:solidFill>
                  <a:srgbClr val="000000"/>
                </a:solidFill>
                <a:latin typeface="Arial"/>
                <a:ea typeface="Arial"/>
                <a:cs typeface="Arial"/>
                <a:sym typeface="Arial"/>
              </a:rPr>
              <a:t>.</a:t>
            </a:r>
            <a:endParaRPr/>
          </a:p>
          <a:p>
            <a:pPr indent="0" lvl="0" marL="0" marR="0" rtl="0" algn="ctr">
              <a:lnSpc>
                <a:spcPct val="100000"/>
              </a:lnSpc>
              <a:spcBef>
                <a:spcPts val="0"/>
              </a:spcBef>
              <a:spcAft>
                <a:spcPts val="0"/>
              </a:spcAft>
              <a:buNone/>
            </a:pPr>
            <a:r>
              <a:t/>
            </a:r>
            <a:endParaRPr b="0" i="0" sz="4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en-IE" sz="4000" u="none" cap="none" strike="noStrike">
                <a:solidFill>
                  <a:srgbClr val="000000"/>
                </a:solidFill>
                <a:latin typeface="Arial"/>
                <a:ea typeface="Arial"/>
                <a:cs typeface="Arial"/>
                <a:sym typeface="Arial"/>
              </a:rPr>
              <a:t>This approach strengthens analytical and creative thinking through logical reasoning, pattern recognition, and adaptability, ultimately helping users tackle misinformation and disinformation systematically, logically, and confidently.</a:t>
            </a:r>
            <a:endParaRPr/>
          </a:p>
          <a:p>
            <a:pPr indent="0" lvl="0" marL="0" marR="0" rtl="0" algn="ctr">
              <a:lnSpc>
                <a:spcPct val="100000"/>
              </a:lnSpc>
              <a:spcBef>
                <a:spcPts val="0"/>
              </a:spcBef>
              <a:spcAft>
                <a:spcPts val="0"/>
              </a:spcAft>
              <a:buNone/>
            </a:pPr>
            <a:r>
              <a:t/>
            </a:r>
            <a:endParaRPr b="0" i="1" sz="4000" u="none" cap="none" strike="noStrike">
              <a:solidFill>
                <a:srgbClr val="0000FF"/>
              </a:solidFill>
              <a:latin typeface="Arial"/>
              <a:ea typeface="Arial"/>
              <a:cs typeface="Arial"/>
              <a:sym typeface="Arial"/>
            </a:endParaRPr>
          </a:p>
        </p:txBody>
      </p:sp>
      <p:sp>
        <p:nvSpPr>
          <p:cNvPr id="179" name="Google Shape;179;p5"/>
          <p:cNvSpPr txBox="1"/>
          <p:nvPr/>
        </p:nvSpPr>
        <p:spPr>
          <a:xfrm>
            <a:off x="3958549" y="321650"/>
            <a:ext cx="14581172"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4800" u="none" cap="none" strike="noStrike">
                <a:solidFill>
                  <a:srgbClr val="FF0000"/>
                </a:solidFill>
                <a:latin typeface="Arial"/>
                <a:ea typeface="Arial"/>
                <a:cs typeface="Arial"/>
                <a:sym typeface="Arial"/>
              </a:rPr>
              <a:t>Problem-Solving Training</a:t>
            </a:r>
            <a:endParaRPr b="1" i="0" sz="4800" u="none" cap="none" strike="noStrike">
              <a:solidFill>
                <a:srgbClr val="FF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grpSp>
        <p:nvGrpSpPr>
          <p:cNvPr id="185" name="Google Shape;185;p6"/>
          <p:cNvGrpSpPr/>
          <p:nvPr/>
        </p:nvGrpSpPr>
        <p:grpSpPr>
          <a:xfrm>
            <a:off x="0" y="-71524"/>
            <a:ext cx="5919237" cy="10358524"/>
            <a:chOff x="0" y="-57150"/>
            <a:chExt cx="1890604" cy="3185748"/>
          </a:xfrm>
        </p:grpSpPr>
        <p:sp>
          <p:nvSpPr>
            <p:cNvPr id="186" name="Google Shape;186;p6"/>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F4F3E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7" name="Google Shape;187;p6"/>
            <p:cNvSpPr txBox="1"/>
            <p:nvPr/>
          </p:nvSpPr>
          <p:spPr>
            <a:xfrm>
              <a:off x="0" y="-57150"/>
              <a:ext cx="1890604" cy="3185748"/>
            </a:xfrm>
            <a:prstGeom prst="rect">
              <a:avLst/>
            </a:prstGeom>
            <a:solidFill>
              <a:srgbClr val="F4F3EC"/>
            </a:solidFill>
            <a:ln>
              <a:noFill/>
            </a:ln>
          </p:spPr>
          <p:txBody>
            <a:bodyPr anchorCtr="0" anchor="ctr" bIns="50800" lIns="50800" spcFirstLastPara="1" rIns="50800" wrap="square" tIns="50800">
              <a:noAutofit/>
            </a:bodyPr>
            <a:lstStyle/>
            <a:p>
              <a:pPr indent="0" lvl="0" marL="0" marR="0" rtl="0" algn="ctr">
                <a:lnSpc>
                  <a:spcPct val="259928"/>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188" name="Google Shape;188;p6"/>
          <p:cNvSpPr/>
          <p:nvPr/>
        </p:nvSpPr>
        <p:spPr>
          <a:xfrm>
            <a:off x="381000" y="277069"/>
            <a:ext cx="2457183" cy="982665"/>
          </a:xfrm>
          <a:custGeom>
            <a:rect b="b" l="l" r="r" t="t"/>
            <a:pathLst>
              <a:path extrusionOk="0" h="982665" w="2457183">
                <a:moveTo>
                  <a:pt x="0" y="0"/>
                </a:moveTo>
                <a:lnTo>
                  <a:pt x="2457183" y="0"/>
                </a:lnTo>
                <a:lnTo>
                  <a:pt x="2457183" y="982665"/>
                </a:lnTo>
                <a:lnTo>
                  <a:pt x="0" y="982665"/>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9" name="Google Shape;189;p6"/>
          <p:cNvSpPr/>
          <p:nvPr/>
        </p:nvSpPr>
        <p:spPr>
          <a:xfrm>
            <a:off x="13781412" y="-424006"/>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90" name="Google Shape;190;p6"/>
          <p:cNvSpPr txBox="1"/>
          <p:nvPr/>
        </p:nvSpPr>
        <p:spPr>
          <a:xfrm>
            <a:off x="4701707" y="247266"/>
            <a:ext cx="9372600" cy="110799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6600" u="none" cap="none" strike="noStrike">
                <a:solidFill>
                  <a:srgbClr val="FF0000"/>
                </a:solidFill>
                <a:latin typeface="Arial"/>
                <a:ea typeface="Arial"/>
                <a:cs typeface="Arial"/>
                <a:sym typeface="Arial"/>
              </a:rPr>
              <a:t>Icebreaker</a:t>
            </a:r>
            <a:endParaRPr b="1" i="0" sz="6600" u="none" cap="none" strike="noStrike">
              <a:solidFill>
                <a:srgbClr val="FF0000"/>
              </a:solidFill>
              <a:latin typeface="Arial"/>
              <a:ea typeface="Arial"/>
              <a:cs typeface="Arial"/>
              <a:sym typeface="Arial"/>
            </a:endParaRPr>
          </a:p>
        </p:txBody>
      </p:sp>
      <p:sp>
        <p:nvSpPr>
          <p:cNvPr id="191" name="Google Shape;191;p6"/>
          <p:cNvSpPr/>
          <p:nvPr/>
        </p:nvSpPr>
        <p:spPr>
          <a:xfrm>
            <a:off x="403123" y="9404626"/>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92" name="Google Shape;192;p6"/>
          <p:cNvSpPr txBox="1"/>
          <p:nvPr/>
        </p:nvSpPr>
        <p:spPr>
          <a:xfrm>
            <a:off x="6096000" y="9821326"/>
            <a:ext cx="11125200"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1100"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93" name="Google Shape;193;p6"/>
          <p:cNvSpPr txBox="1"/>
          <p:nvPr/>
        </p:nvSpPr>
        <p:spPr>
          <a:xfrm>
            <a:off x="6400800" y="2291858"/>
            <a:ext cx="11658600" cy="557691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IE" sz="5400" u="none" cap="none" strike="noStrike">
                <a:solidFill>
                  <a:srgbClr val="000000"/>
                </a:solidFill>
                <a:latin typeface="Calibri"/>
                <a:ea typeface="Calibri"/>
                <a:cs typeface="Calibri"/>
                <a:sym typeface="Calibri"/>
              </a:rPr>
              <a:t>Think of a time when misinformation impacted your school community.</a:t>
            </a:r>
            <a:endParaRPr/>
          </a:p>
          <a:p>
            <a:pPr indent="-342900" lvl="0" marL="342900" marR="0" rtl="0" algn="ctr">
              <a:lnSpc>
                <a:spcPct val="100000"/>
              </a:lnSpc>
              <a:spcBef>
                <a:spcPts val="1080"/>
              </a:spcBef>
              <a:spcAft>
                <a:spcPts val="0"/>
              </a:spcAft>
              <a:buClr>
                <a:srgbClr val="000000"/>
              </a:buClr>
              <a:buSzPts val="5400"/>
              <a:buFont typeface="Arial"/>
              <a:buChar char="•"/>
            </a:pPr>
            <a:r>
              <a:rPr b="0" i="1" lang="en-IE" sz="5400" u="none" cap="none" strike="noStrike">
                <a:solidFill>
                  <a:srgbClr val="000000"/>
                </a:solidFill>
                <a:latin typeface="Calibri"/>
                <a:ea typeface="Calibri"/>
                <a:cs typeface="Calibri"/>
                <a:sym typeface="Calibri"/>
              </a:rPr>
              <a:t>What happened? </a:t>
            </a:r>
            <a:endParaRPr/>
          </a:p>
          <a:p>
            <a:pPr indent="-342900" lvl="0" marL="342900" marR="0" rtl="0" algn="ctr">
              <a:lnSpc>
                <a:spcPct val="100000"/>
              </a:lnSpc>
              <a:spcBef>
                <a:spcPts val="1080"/>
              </a:spcBef>
              <a:spcAft>
                <a:spcPts val="0"/>
              </a:spcAft>
              <a:buClr>
                <a:srgbClr val="000000"/>
              </a:buClr>
              <a:buSzPts val="5400"/>
              <a:buFont typeface="Arial"/>
              <a:buChar char="•"/>
            </a:pPr>
            <a:r>
              <a:rPr b="0" i="1" lang="en-IE" sz="5400" u="none" cap="none" strike="noStrike">
                <a:solidFill>
                  <a:srgbClr val="000000"/>
                </a:solidFill>
                <a:latin typeface="Calibri"/>
                <a:ea typeface="Calibri"/>
                <a:cs typeface="Calibri"/>
                <a:sym typeface="Calibri"/>
              </a:rPr>
              <a:t>How did you respond?</a:t>
            </a:r>
            <a:endParaRPr/>
          </a:p>
          <a:p>
            <a:pPr indent="0" lvl="0" marL="0" marR="0" rtl="0" algn="ctr">
              <a:lnSpc>
                <a:spcPct val="100000"/>
              </a:lnSpc>
              <a:spcBef>
                <a:spcPts val="1080"/>
              </a:spcBef>
              <a:spcAft>
                <a:spcPts val="0"/>
              </a:spcAft>
              <a:buNone/>
            </a:pPr>
            <a:r>
              <a:rPr b="0" i="1" lang="en-IE" sz="5400" u="none" cap="none" strike="noStrike">
                <a:solidFill>
                  <a:srgbClr val="0000FF"/>
                </a:solidFill>
                <a:latin typeface="Calibri"/>
                <a:ea typeface="Calibri"/>
                <a:cs typeface="Calibri"/>
                <a:sym typeface="Calibri"/>
              </a:rPr>
              <a:t>Spend</a:t>
            </a:r>
            <a:r>
              <a:rPr b="0" i="1" lang="en-IE" sz="5400" u="none" cap="none" strike="noStrike">
                <a:solidFill>
                  <a:srgbClr val="0000FF"/>
                </a:solidFill>
                <a:latin typeface="Calibri"/>
                <a:ea typeface="Calibri"/>
                <a:cs typeface="Calibri"/>
                <a:sym typeface="Calibri"/>
              </a:rPr>
              <a:t> two minutes reflecting on this and write a brief note on your journal</a:t>
            </a:r>
            <a:endParaRPr b="0" i="1" sz="5400" u="none" cap="none" strike="noStrike">
              <a:solidFill>
                <a:srgbClr val="0000FF"/>
              </a:solidFill>
              <a:latin typeface="Calibri"/>
              <a:ea typeface="Calibri"/>
              <a:cs typeface="Calibri"/>
              <a:sym typeface="Calibri"/>
            </a:endParaRPr>
          </a:p>
        </p:txBody>
      </p:sp>
      <p:sp>
        <p:nvSpPr>
          <p:cNvPr id="194" name="Google Shape;194;p6"/>
          <p:cNvSpPr txBox="1"/>
          <p:nvPr/>
        </p:nvSpPr>
        <p:spPr>
          <a:xfrm>
            <a:off x="522889" y="6435131"/>
            <a:ext cx="5105400" cy="26776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2800" u="none" cap="none" strike="noStrike">
                <a:solidFill>
                  <a:srgbClr val="000000"/>
                </a:solidFill>
                <a:latin typeface="Arial"/>
                <a:ea typeface="Arial"/>
                <a:cs typeface="Arial"/>
                <a:sym typeface="Arial"/>
              </a:rPr>
              <a:t>Who am I ?</a:t>
            </a:r>
            <a:endParaRPr/>
          </a:p>
          <a:p>
            <a:pPr indent="0" lvl="0" marL="0" marR="0" rtl="0" algn="ctr">
              <a:lnSpc>
                <a:spcPct val="100000"/>
              </a:lnSpc>
              <a:spcBef>
                <a:spcPts val="0"/>
              </a:spcBef>
              <a:spcAft>
                <a:spcPts val="0"/>
              </a:spcAft>
              <a:buNone/>
            </a:pPr>
            <a:r>
              <a:rPr b="0" i="1" lang="en-IE" sz="2800" u="none" cap="none" strike="noStrike">
                <a:solidFill>
                  <a:srgbClr val="000000"/>
                </a:solidFill>
                <a:latin typeface="Arial"/>
                <a:ea typeface="Arial"/>
                <a:cs typeface="Arial"/>
                <a:sym typeface="Arial"/>
              </a:rPr>
              <a:t>Scan the QR code above and write a short biography saying who you are and to see who else has engaged with this module.</a:t>
            </a:r>
            <a:endParaRPr/>
          </a:p>
        </p:txBody>
      </p:sp>
      <p:sp>
        <p:nvSpPr>
          <p:cNvPr id="195" name="Google Shape;195;p6"/>
          <p:cNvSpPr txBox="1"/>
          <p:nvPr/>
        </p:nvSpPr>
        <p:spPr>
          <a:xfrm>
            <a:off x="6597868" y="8295647"/>
            <a:ext cx="10623332"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2400" u="none" cap="none" strike="noStrike">
                <a:solidFill>
                  <a:srgbClr val="FF0000"/>
                </a:solidFill>
                <a:latin typeface="Arial"/>
                <a:ea typeface="Arial"/>
                <a:cs typeface="Arial"/>
                <a:sym typeface="Arial"/>
              </a:rPr>
              <a:t>Scenario link: </a:t>
            </a:r>
            <a:r>
              <a:rPr b="0" i="0" lang="en-IE" sz="2400" u="sng" cap="none" strike="noStrike">
                <a:solidFill>
                  <a:srgbClr val="000000"/>
                </a:solidFill>
                <a:latin typeface="Arial"/>
                <a:ea typeface="Arial"/>
                <a:cs typeface="Arial"/>
                <a:sym typeface="Arial"/>
                <a:hlinkClick r:id="rId6">
                  <a:extLst>
                    <a:ext uri="{A12FA001-AC4F-418D-AE19-62706E023703}">
                      <ahyp:hlinkClr val="tx"/>
                    </a:ext>
                  </a:extLst>
                </a:hlinkClick>
              </a:rPr>
              <a:t>www.rte.ie/news/ulster/2025/0324/1503715-school-closures-security/#:~:text=Nine%20schools%20across%20Northern%20Ireland,to%20a%20"security%20concern</a:t>
            </a:r>
            <a:r>
              <a:rPr b="0" i="0" lang="en-IE" sz="2400" u="none" cap="none" strike="noStrike">
                <a:solidFill>
                  <a:srgbClr val="000000"/>
                </a:solidFill>
                <a:latin typeface="Arial"/>
                <a:ea typeface="Arial"/>
                <a:cs typeface="Arial"/>
                <a:sym typeface="Arial"/>
              </a:rPr>
              <a:t>".</a:t>
            </a:r>
            <a:endParaRPr b="0" i="0" sz="4000" u="none" cap="none" strike="noStrike">
              <a:solidFill>
                <a:srgbClr val="000000"/>
              </a:solidFill>
              <a:latin typeface="Arial"/>
              <a:ea typeface="Arial"/>
              <a:cs typeface="Arial"/>
              <a:sym typeface="Arial"/>
            </a:endParaRPr>
          </a:p>
        </p:txBody>
      </p:sp>
      <p:pic>
        <p:nvPicPr>
          <p:cNvPr id="196" name="Google Shape;196;p6"/>
          <p:cNvPicPr preferRelativeResize="0"/>
          <p:nvPr/>
        </p:nvPicPr>
        <p:blipFill rotWithShape="1">
          <a:blip r:embed="rId7">
            <a:alphaModFix/>
          </a:blip>
          <a:srcRect b="0" l="0" r="0" t="0"/>
          <a:stretch/>
        </p:blipFill>
        <p:spPr>
          <a:xfrm>
            <a:off x="792680" y="1605100"/>
            <a:ext cx="4333875" cy="4333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7"/>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2" name="Google Shape;202;p7"/>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3" name="Google Shape;203;p7"/>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04" name="Google Shape;204;p7"/>
          <p:cNvSpPr/>
          <p:nvPr/>
        </p:nvSpPr>
        <p:spPr>
          <a:xfrm>
            <a:off x="16453954" y="-756355"/>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5" name="Google Shape;205;p7"/>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206" name="Google Shape;206;p7"/>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07" name="Google Shape;207;p7"/>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08" name="Google Shape;208;p7"/>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09" name="Google Shape;209;p7"/>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10" name="Google Shape;210;p7"/>
          <p:cNvSpPr txBox="1"/>
          <p:nvPr/>
        </p:nvSpPr>
        <p:spPr>
          <a:xfrm>
            <a:off x="2815133" y="8696683"/>
            <a:ext cx="9223478"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IE" sz="3600" u="none" cap="none" strike="noStrike">
                <a:solidFill>
                  <a:srgbClr val="FF0000"/>
                </a:solidFill>
                <a:latin typeface="Arial"/>
                <a:ea typeface="Arial"/>
                <a:cs typeface="Arial"/>
                <a:sym typeface="Arial"/>
              </a:rPr>
              <a:t>DEAR </a:t>
            </a:r>
            <a:r>
              <a:rPr b="0" i="1" lang="en-IE" sz="3600" u="none" cap="none" strike="noStrike">
                <a:solidFill>
                  <a:srgbClr val="FF0000"/>
                </a:solidFill>
                <a:latin typeface="Arial"/>
                <a:ea typeface="Arial"/>
                <a:cs typeface="Arial"/>
                <a:sym typeface="Arial"/>
              </a:rPr>
              <a:t>– Define, Explore, Act, Reflect</a:t>
            </a:r>
            <a:endParaRPr b="0" i="1" sz="3600" u="none" cap="none" strike="noStrike">
              <a:solidFill>
                <a:srgbClr val="FF0000"/>
              </a:solidFill>
              <a:latin typeface="Arial"/>
              <a:ea typeface="Arial"/>
              <a:cs typeface="Arial"/>
              <a:sym typeface="Arial"/>
            </a:endParaRPr>
          </a:p>
        </p:txBody>
      </p:sp>
      <p:sp>
        <p:nvSpPr>
          <p:cNvPr id="211" name="Google Shape;211;p7"/>
          <p:cNvSpPr txBox="1"/>
          <p:nvPr/>
        </p:nvSpPr>
        <p:spPr>
          <a:xfrm>
            <a:off x="3958549" y="321650"/>
            <a:ext cx="14581172"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4000" u="none" cap="none" strike="noStrike">
                <a:solidFill>
                  <a:srgbClr val="FF0000"/>
                </a:solidFill>
                <a:latin typeface="Arial"/>
                <a:ea typeface="Arial"/>
                <a:cs typeface="Arial"/>
                <a:sym typeface="Arial"/>
              </a:rPr>
              <a:t>Problem-Solving Training workshop Structure</a:t>
            </a:r>
            <a:endParaRPr b="1" i="0" sz="4000" u="none" cap="none" strike="noStrike">
              <a:solidFill>
                <a:srgbClr val="FF0000"/>
              </a:solidFill>
              <a:latin typeface="Arial"/>
              <a:ea typeface="Arial"/>
              <a:cs typeface="Arial"/>
              <a:sym typeface="Arial"/>
            </a:endParaRPr>
          </a:p>
        </p:txBody>
      </p:sp>
      <p:pic>
        <p:nvPicPr>
          <p:cNvPr descr="A diagram of a problem solving process&#10;&#10;AI-generated content may be incorrect." id="212" name="Google Shape;212;p7"/>
          <p:cNvPicPr preferRelativeResize="0"/>
          <p:nvPr/>
        </p:nvPicPr>
        <p:blipFill rotWithShape="1">
          <a:blip r:embed="rId6">
            <a:alphaModFix/>
          </a:blip>
          <a:srcRect b="0" l="0" r="0" t="0"/>
          <a:stretch/>
        </p:blipFill>
        <p:spPr>
          <a:xfrm>
            <a:off x="-45143" y="2107541"/>
            <a:ext cx="6089459" cy="6089459"/>
          </a:xfrm>
          <a:prstGeom prst="rect">
            <a:avLst/>
          </a:prstGeom>
          <a:noFill/>
          <a:ln>
            <a:noFill/>
          </a:ln>
        </p:spPr>
      </p:pic>
      <p:sp>
        <p:nvSpPr>
          <p:cNvPr id="213" name="Google Shape;213;p7"/>
          <p:cNvSpPr txBox="1"/>
          <p:nvPr/>
        </p:nvSpPr>
        <p:spPr>
          <a:xfrm>
            <a:off x="6044316" y="1079742"/>
            <a:ext cx="10255254" cy="655564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3600" u="none" cap="none" strike="noStrike">
                <a:solidFill>
                  <a:schemeClr val="dk1"/>
                </a:solidFill>
                <a:latin typeface="Arial"/>
                <a:ea typeface="Arial"/>
                <a:cs typeface="Arial"/>
                <a:sym typeface="Arial"/>
              </a:rPr>
              <a:t>Introduction </a:t>
            </a:r>
            <a:r>
              <a:rPr b="0" i="1" lang="en-IE" sz="2800" u="none" cap="none" strike="noStrike">
                <a:solidFill>
                  <a:srgbClr val="FF0000"/>
                </a:solidFill>
                <a:latin typeface="Arial"/>
                <a:ea typeface="Arial"/>
                <a:cs typeface="Arial"/>
                <a:sym typeface="Arial"/>
              </a:rPr>
              <a:t>(5 mins)</a:t>
            </a:r>
            <a:endParaRPr/>
          </a:p>
          <a:p>
            <a:pPr indent="0" lvl="0" marL="0" marR="0" rtl="0" algn="ctr">
              <a:lnSpc>
                <a:spcPct val="100000"/>
              </a:lnSpc>
              <a:spcBef>
                <a:spcPts val="0"/>
              </a:spcBef>
              <a:spcAft>
                <a:spcPts val="0"/>
              </a:spcAft>
              <a:buNone/>
            </a:pPr>
            <a:r>
              <a:rPr b="1" i="0" lang="en-IE" sz="3200" u="none" cap="none" strike="noStrike">
                <a:solidFill>
                  <a:srgbClr val="FF0000"/>
                </a:solidFill>
                <a:latin typeface="Arial"/>
                <a:ea typeface="Arial"/>
                <a:cs typeface="Arial"/>
                <a:sym typeface="Arial"/>
              </a:rPr>
              <a:t>Activity 1</a:t>
            </a:r>
            <a:endParaRPr/>
          </a:p>
          <a:p>
            <a:pPr indent="0" lvl="0" marL="0" marR="0" rtl="0" algn="ctr">
              <a:lnSpc>
                <a:spcPct val="100000"/>
              </a:lnSpc>
              <a:spcBef>
                <a:spcPts val="0"/>
              </a:spcBef>
              <a:spcAft>
                <a:spcPts val="0"/>
              </a:spcAft>
              <a:buNone/>
            </a:pPr>
            <a:r>
              <a:rPr b="0" i="1" lang="en-IE" sz="3600" u="none" cap="none" strike="noStrike">
                <a:solidFill>
                  <a:srgbClr val="0000FF"/>
                </a:solidFill>
                <a:latin typeface="Arial"/>
                <a:ea typeface="Arial"/>
                <a:cs typeface="Arial"/>
                <a:sym typeface="Arial"/>
              </a:rPr>
              <a:t>Define: </a:t>
            </a:r>
            <a:r>
              <a:rPr b="0" i="0" lang="en-IE" sz="3600" u="none" cap="none" strike="noStrike">
                <a:solidFill>
                  <a:schemeClr val="dk1"/>
                </a:solidFill>
                <a:latin typeface="Arial"/>
                <a:ea typeface="Arial"/>
                <a:cs typeface="Arial"/>
                <a:sym typeface="Arial"/>
              </a:rPr>
              <a:t>Understanding the problem. </a:t>
            </a:r>
            <a:r>
              <a:rPr b="0" i="1" lang="en-IE" sz="2800" u="none" cap="none" strike="noStrike">
                <a:solidFill>
                  <a:srgbClr val="FF0000"/>
                </a:solidFill>
                <a:latin typeface="Arial"/>
                <a:ea typeface="Arial"/>
                <a:cs typeface="Arial"/>
                <a:sym typeface="Arial"/>
              </a:rPr>
              <a:t>(10 minutes)</a:t>
            </a:r>
            <a:endParaRPr/>
          </a:p>
          <a:p>
            <a:pPr indent="0" lvl="0" marL="0" marR="0" rtl="0" algn="ctr">
              <a:lnSpc>
                <a:spcPct val="100000"/>
              </a:lnSpc>
              <a:spcBef>
                <a:spcPts val="0"/>
              </a:spcBef>
              <a:spcAft>
                <a:spcPts val="0"/>
              </a:spcAft>
              <a:buNone/>
            </a:pPr>
            <a:r>
              <a:rPr b="0" i="0" lang="en-IE" sz="3600" u="none" cap="none" strike="noStrike">
                <a:solidFill>
                  <a:schemeClr val="dk1"/>
                </a:solidFill>
                <a:latin typeface="Arial"/>
                <a:ea typeface="Arial"/>
                <a:cs typeface="Arial"/>
                <a:sym typeface="Arial"/>
              </a:rPr>
              <a:t>Reflection </a:t>
            </a:r>
            <a:r>
              <a:rPr b="0" i="1" lang="en-IE" sz="2800" u="none" cap="none" strike="noStrike">
                <a:solidFill>
                  <a:srgbClr val="FF0000"/>
                </a:solidFill>
                <a:latin typeface="Arial"/>
                <a:ea typeface="Arial"/>
                <a:cs typeface="Arial"/>
                <a:sym typeface="Arial"/>
              </a:rPr>
              <a:t>(5 minutes)</a:t>
            </a:r>
            <a:endParaRPr/>
          </a:p>
          <a:p>
            <a:pPr indent="0" lvl="0" marL="0" marR="0" rtl="0" algn="ctr">
              <a:lnSpc>
                <a:spcPct val="100000"/>
              </a:lnSpc>
              <a:spcBef>
                <a:spcPts val="0"/>
              </a:spcBef>
              <a:spcAft>
                <a:spcPts val="0"/>
              </a:spcAft>
              <a:buNone/>
            </a:pPr>
            <a:r>
              <a:rPr b="1" i="0" lang="en-IE" sz="3200" u="none" cap="none" strike="noStrike">
                <a:solidFill>
                  <a:srgbClr val="FF0000"/>
                </a:solidFill>
                <a:latin typeface="Arial"/>
                <a:ea typeface="Arial"/>
                <a:cs typeface="Arial"/>
                <a:sym typeface="Arial"/>
              </a:rPr>
              <a:t>Activity 2</a:t>
            </a:r>
            <a:endParaRPr b="1"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1" lang="en-IE" sz="3600" u="none" cap="none" strike="noStrike">
                <a:solidFill>
                  <a:srgbClr val="0000FF"/>
                </a:solidFill>
                <a:latin typeface="Arial"/>
                <a:ea typeface="Arial"/>
                <a:cs typeface="Arial"/>
                <a:sym typeface="Arial"/>
              </a:rPr>
              <a:t>Explore: </a:t>
            </a:r>
            <a:r>
              <a:rPr b="0" i="0" lang="en-IE" sz="3600" u="none" cap="none" strike="noStrike">
                <a:solidFill>
                  <a:schemeClr val="dk1"/>
                </a:solidFill>
                <a:latin typeface="Arial"/>
                <a:ea typeface="Arial"/>
                <a:cs typeface="Arial"/>
                <a:sym typeface="Arial"/>
              </a:rPr>
              <a:t>Possible solutions </a:t>
            </a:r>
            <a:r>
              <a:rPr b="0" i="1" lang="en-IE" sz="2800" u="none" cap="none" strike="noStrike">
                <a:solidFill>
                  <a:srgbClr val="FF0000"/>
                </a:solidFill>
                <a:latin typeface="Arial"/>
                <a:ea typeface="Arial"/>
                <a:cs typeface="Arial"/>
                <a:sym typeface="Arial"/>
              </a:rPr>
              <a:t>(10 minutes)</a:t>
            </a:r>
            <a:endParaRPr/>
          </a:p>
          <a:p>
            <a:pPr indent="0" lvl="0" marL="0" marR="0" rtl="0" algn="ctr">
              <a:lnSpc>
                <a:spcPct val="100000"/>
              </a:lnSpc>
              <a:spcBef>
                <a:spcPts val="0"/>
              </a:spcBef>
              <a:spcAft>
                <a:spcPts val="0"/>
              </a:spcAft>
              <a:buNone/>
            </a:pPr>
            <a:r>
              <a:rPr b="0" i="0" lang="en-IE" sz="3600" u="none" cap="none" strike="noStrike">
                <a:solidFill>
                  <a:schemeClr val="dk1"/>
                </a:solidFill>
                <a:latin typeface="Arial"/>
                <a:ea typeface="Arial"/>
                <a:cs typeface="Arial"/>
                <a:sym typeface="Arial"/>
              </a:rPr>
              <a:t>Reflection</a:t>
            </a:r>
            <a:r>
              <a:rPr b="0" i="0" lang="en-IE" sz="4400" u="none" cap="none" strike="noStrike">
                <a:solidFill>
                  <a:schemeClr val="dk1"/>
                </a:solidFill>
                <a:latin typeface="Arial"/>
                <a:ea typeface="Arial"/>
                <a:cs typeface="Arial"/>
                <a:sym typeface="Arial"/>
              </a:rPr>
              <a:t> </a:t>
            </a:r>
            <a:r>
              <a:rPr b="0" i="1" lang="en-IE" sz="2800" u="none" cap="none" strike="noStrike">
                <a:solidFill>
                  <a:srgbClr val="FF0000"/>
                </a:solidFill>
                <a:latin typeface="Arial"/>
                <a:ea typeface="Arial"/>
                <a:cs typeface="Arial"/>
                <a:sym typeface="Arial"/>
              </a:rPr>
              <a:t>(5 minutes)</a:t>
            </a:r>
            <a:endParaRPr/>
          </a:p>
          <a:p>
            <a:pPr indent="0" lvl="0" marL="0" marR="0" rtl="0" algn="ctr">
              <a:lnSpc>
                <a:spcPct val="100000"/>
              </a:lnSpc>
              <a:spcBef>
                <a:spcPts val="0"/>
              </a:spcBef>
              <a:spcAft>
                <a:spcPts val="0"/>
              </a:spcAft>
              <a:buNone/>
            </a:pPr>
            <a:r>
              <a:rPr b="1" i="0" lang="en-IE" sz="3200" u="none" cap="none" strike="noStrike">
                <a:solidFill>
                  <a:srgbClr val="FF0000"/>
                </a:solidFill>
                <a:latin typeface="Arial"/>
                <a:ea typeface="Arial"/>
                <a:cs typeface="Arial"/>
                <a:sym typeface="Arial"/>
              </a:rPr>
              <a:t>Activity 3</a:t>
            </a:r>
            <a:endParaRPr b="1"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None/>
            </a:pPr>
            <a:r>
              <a:rPr b="0" i="1" lang="en-IE" sz="3600" u="none" cap="none" strike="noStrike">
                <a:solidFill>
                  <a:srgbClr val="0000FF"/>
                </a:solidFill>
                <a:latin typeface="Arial"/>
                <a:ea typeface="Arial"/>
                <a:cs typeface="Arial"/>
                <a:sym typeface="Arial"/>
              </a:rPr>
              <a:t>Act : </a:t>
            </a:r>
            <a:r>
              <a:rPr b="0" i="0" lang="en-IE" sz="3600" u="none" cap="none" strike="noStrike">
                <a:solidFill>
                  <a:schemeClr val="dk1"/>
                </a:solidFill>
                <a:latin typeface="Arial"/>
                <a:ea typeface="Arial"/>
                <a:cs typeface="Arial"/>
                <a:sym typeface="Arial"/>
              </a:rPr>
              <a:t>Implementing the chosen solutions </a:t>
            </a:r>
            <a:r>
              <a:rPr b="0" i="1" lang="en-IE" sz="2800" u="none" cap="none" strike="noStrike">
                <a:solidFill>
                  <a:srgbClr val="FF0000"/>
                </a:solidFill>
                <a:latin typeface="Arial"/>
                <a:ea typeface="Arial"/>
                <a:cs typeface="Arial"/>
                <a:sym typeface="Arial"/>
              </a:rPr>
              <a:t>(10 minutes)</a:t>
            </a:r>
            <a:endParaRPr/>
          </a:p>
          <a:p>
            <a:pPr indent="0" lvl="0" marL="0" marR="0" rtl="0" algn="ctr">
              <a:lnSpc>
                <a:spcPct val="100000"/>
              </a:lnSpc>
              <a:spcBef>
                <a:spcPts val="0"/>
              </a:spcBef>
              <a:spcAft>
                <a:spcPts val="0"/>
              </a:spcAft>
              <a:buNone/>
            </a:pPr>
            <a:r>
              <a:rPr b="0" i="1" lang="en-IE" sz="3600" u="none" cap="none" strike="noStrike">
                <a:solidFill>
                  <a:srgbClr val="0000FF"/>
                </a:solidFill>
                <a:latin typeface="Arial"/>
                <a:ea typeface="Arial"/>
                <a:cs typeface="Arial"/>
                <a:sym typeface="Arial"/>
              </a:rPr>
              <a:t>Reflect: </a:t>
            </a:r>
            <a:r>
              <a:rPr b="0" i="0" lang="en-IE" sz="3600" u="none" cap="none" strike="noStrike">
                <a:solidFill>
                  <a:schemeClr val="dk1"/>
                </a:solidFill>
                <a:latin typeface="Arial"/>
                <a:ea typeface="Arial"/>
                <a:cs typeface="Arial"/>
                <a:sym typeface="Arial"/>
              </a:rPr>
              <a:t>Recap and conclusion </a:t>
            </a:r>
            <a:r>
              <a:rPr b="0" i="1" lang="en-IE" sz="2800" u="none" cap="none" strike="noStrike">
                <a:solidFill>
                  <a:srgbClr val="FF0000"/>
                </a:solidFill>
                <a:latin typeface="Arial"/>
                <a:ea typeface="Arial"/>
                <a:cs typeface="Arial"/>
                <a:sym typeface="Arial"/>
              </a:rPr>
              <a:t>(5 minutes</a:t>
            </a:r>
            <a:r>
              <a:rPr b="0" i="1" lang="en-IE" sz="1800" u="none" cap="none" strike="noStrike">
                <a:solidFill>
                  <a:srgbClr val="FF0000"/>
                </a:solidFill>
                <a:latin typeface="Arial"/>
                <a:ea typeface="Arial"/>
                <a:cs typeface="Arial"/>
                <a:sym typeface="Arial"/>
              </a:rPr>
              <a:t>)</a:t>
            </a:r>
            <a:endParaRPr/>
          </a:p>
          <a:p>
            <a:pPr indent="0" lvl="0" marL="0" marR="0" rtl="0" algn="ctr">
              <a:lnSpc>
                <a:spcPct val="100000"/>
              </a:lnSpc>
              <a:spcBef>
                <a:spcPts val="0"/>
              </a:spcBef>
              <a:spcAft>
                <a:spcPts val="0"/>
              </a:spcAft>
              <a:buNone/>
            </a:pPr>
            <a:r>
              <a:rPr b="0" i="0" lang="en-IE" sz="3600" u="none" cap="none" strike="noStrike">
                <a:solidFill>
                  <a:schemeClr val="dk1"/>
                </a:solidFill>
                <a:latin typeface="Arial"/>
                <a:ea typeface="Arial"/>
                <a:cs typeface="Arial"/>
                <a:sym typeface="Arial"/>
              </a:rPr>
              <a:t>                   Questions and Evaluation</a:t>
            </a:r>
            <a:r>
              <a:rPr b="0" i="1" lang="en-IE" sz="2800" u="none" cap="none" strike="noStrike">
                <a:solidFill>
                  <a:srgbClr val="FF0000"/>
                </a:solidFill>
                <a:latin typeface="Arial"/>
                <a:ea typeface="Arial"/>
                <a:cs typeface="Arial"/>
                <a:sym typeface="Arial"/>
              </a:rPr>
              <a:t>(5 minutes</a:t>
            </a:r>
            <a:r>
              <a:rPr b="0" i="1" lang="en-IE" sz="1800" u="none" cap="none" strike="noStrike">
                <a:solidFill>
                  <a:srgbClr val="FF0000"/>
                </a:solidFill>
                <a:latin typeface="Arial"/>
                <a:ea typeface="Arial"/>
                <a:cs typeface="Arial"/>
                <a:sym typeface="Arial"/>
              </a:rPr>
              <a:t>)</a:t>
            </a:r>
            <a:endParaRPr b="0" i="0" sz="3600" u="none" cap="none" strike="noStrike">
              <a:solidFill>
                <a:schemeClr val="dk1"/>
              </a:solidFill>
              <a:latin typeface="Arial"/>
              <a:ea typeface="Arial"/>
              <a:cs typeface="Arial"/>
              <a:sym typeface="Arial"/>
            </a:endParaRPr>
          </a:p>
        </p:txBody>
      </p:sp>
      <p:sp>
        <p:nvSpPr>
          <p:cNvPr id="214" name="Google Shape;214;p7"/>
          <p:cNvSpPr txBox="1"/>
          <p:nvPr/>
        </p:nvSpPr>
        <p:spPr>
          <a:xfrm>
            <a:off x="10790245" y="8000064"/>
            <a:ext cx="7174484"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400" u="none" cap="none" strike="noStrike">
                <a:solidFill>
                  <a:srgbClr val="000000"/>
                </a:solidFill>
                <a:latin typeface="Arial"/>
                <a:ea typeface="Arial"/>
                <a:cs typeface="Arial"/>
                <a:sym typeface="Arial"/>
              </a:rPr>
              <a:t> </a:t>
            </a:r>
            <a:r>
              <a:rPr b="1" i="0" lang="en-IE" sz="2400" u="none" cap="none" strike="noStrike">
                <a:solidFill>
                  <a:srgbClr val="FF0000"/>
                </a:solidFill>
                <a:latin typeface="Arial"/>
                <a:ea typeface="Arial"/>
                <a:cs typeface="Arial"/>
                <a:sym typeface="Arial"/>
              </a:rPr>
              <a:t>DEAR handout link:</a:t>
            </a:r>
            <a:endParaRPr/>
          </a:p>
          <a:p>
            <a:pPr indent="0" lvl="0" marL="0" marR="0" rtl="0" algn="l">
              <a:lnSpc>
                <a:spcPct val="100000"/>
              </a:lnSpc>
              <a:spcBef>
                <a:spcPts val="0"/>
              </a:spcBef>
              <a:spcAft>
                <a:spcPts val="0"/>
              </a:spcAft>
              <a:buNone/>
            </a:pPr>
            <a:r>
              <a:rPr b="1" i="0" lang="en-IE" sz="2400" u="none" cap="none" strike="noStrike">
                <a:solidFill>
                  <a:srgbClr val="FF0000"/>
                </a:solidFill>
                <a:latin typeface="Arial"/>
                <a:ea typeface="Arial"/>
                <a:cs typeface="Arial"/>
                <a:sym typeface="Arial"/>
              </a:rPr>
              <a:t> </a:t>
            </a:r>
            <a:r>
              <a:rPr b="0" i="0" lang="en-IE" sz="2400" u="sng" cap="none" strike="noStrike">
                <a:solidFill>
                  <a:srgbClr val="000000"/>
                </a:solidFill>
                <a:latin typeface="Arial"/>
                <a:ea typeface="Arial"/>
                <a:cs typeface="Arial"/>
                <a:sym typeface="Arial"/>
                <a:hlinkClick r:id="rId7">
                  <a:extLst>
                    <a:ext uri="{A12FA001-AC4F-418D-AE19-62706E023703}">
                      <ahyp:hlinkClr val="tx"/>
                    </a:ext>
                  </a:extLst>
                </a:hlinkClick>
              </a:rPr>
              <a:t>https://docs.google.com/document/d/1dDoF3q8x-XOk5dVdR53JN6NPNDpR_xzP/edit</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8"/>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0" name="Google Shape;220;p8"/>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1" name="Google Shape;221;p8"/>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22" name="Google Shape;222;p8"/>
          <p:cNvSpPr/>
          <p:nvPr/>
        </p:nvSpPr>
        <p:spPr>
          <a:xfrm>
            <a:off x="15629476" y="321650"/>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23" name="Google Shape;223;p8"/>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24" name="Google Shape;224;p8"/>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25" name="Google Shape;225;p8"/>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26" name="Google Shape;226;p8"/>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27" name="Google Shape;227;p8"/>
          <p:cNvSpPr txBox="1"/>
          <p:nvPr/>
        </p:nvSpPr>
        <p:spPr>
          <a:xfrm>
            <a:off x="1688901" y="1521981"/>
            <a:ext cx="145812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4800" u="none" cap="none" strike="noStrike">
                <a:solidFill>
                  <a:srgbClr val="FF0000"/>
                </a:solidFill>
                <a:latin typeface="Arial"/>
                <a:ea typeface="Arial"/>
                <a:cs typeface="Arial"/>
                <a:sym typeface="Arial"/>
              </a:rPr>
              <a:t>Fake Department of Education Circular</a:t>
            </a:r>
            <a:endParaRPr b="1" i="0" sz="4800" u="none" cap="none" strike="noStrike">
              <a:solidFill>
                <a:srgbClr val="FF0000"/>
              </a:solidFill>
              <a:latin typeface="Arial"/>
              <a:ea typeface="Arial"/>
              <a:cs typeface="Arial"/>
              <a:sym typeface="Arial"/>
            </a:endParaRPr>
          </a:p>
        </p:txBody>
      </p:sp>
      <p:sp>
        <p:nvSpPr>
          <p:cNvPr id="228" name="Google Shape;228;p8"/>
          <p:cNvSpPr txBox="1"/>
          <p:nvPr/>
        </p:nvSpPr>
        <p:spPr>
          <a:xfrm>
            <a:off x="646723" y="2611865"/>
            <a:ext cx="14820435" cy="538609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Primary schools were told to disregard a </a:t>
            </a:r>
            <a:r>
              <a:rPr b="1" i="0" lang="en-IE" sz="2800" u="none" cap="none" strike="noStrike">
                <a:solidFill>
                  <a:srgbClr val="000000"/>
                </a:solidFill>
                <a:latin typeface="Arial"/>
                <a:ea typeface="Arial"/>
                <a:cs typeface="Arial"/>
                <a:sym typeface="Arial"/>
              </a:rPr>
              <a:t>fake circular </a:t>
            </a:r>
            <a:r>
              <a:rPr b="0" i="0" lang="en-IE" sz="2800" u="none" cap="none" strike="noStrike">
                <a:solidFill>
                  <a:srgbClr val="000000"/>
                </a:solidFill>
                <a:latin typeface="Arial"/>
                <a:ea typeface="Arial"/>
                <a:cs typeface="Arial"/>
                <a:sym typeface="Arial"/>
              </a:rPr>
              <a:t>claiming to be from the </a:t>
            </a:r>
            <a:r>
              <a:rPr b="0" i="0" lang="en-IE" sz="2800" u="sng" cap="none" strike="noStrike">
                <a:solidFill>
                  <a:srgbClr val="2C5472"/>
                </a:solidFill>
                <a:latin typeface="Arial"/>
                <a:ea typeface="Arial"/>
                <a:cs typeface="Arial"/>
                <a:sym typeface="Arial"/>
                <a:hlinkClick r:id="rId6">
                  <a:extLst>
                    <a:ext uri="{A12FA001-AC4F-418D-AE19-62706E023703}">
                      <ahyp:hlinkClr val="tx"/>
                    </a:ext>
                  </a:extLst>
                </a:hlinkClick>
              </a:rPr>
              <a:t>Department of Education</a:t>
            </a:r>
            <a:r>
              <a:rPr b="0" i="0" lang="en-IE" sz="2800" u="none" cap="none" strike="noStrike">
                <a:solidFill>
                  <a:srgbClr val="000000"/>
                </a:solidFill>
                <a:latin typeface="Arial"/>
                <a:ea typeface="Arial"/>
                <a:cs typeface="Arial"/>
                <a:sym typeface="Arial"/>
              </a:rPr>
              <a:t> directing them to remain open for some of the Easter holidays in light of recent school closures linked to adverse weather.</a:t>
            </a:r>
            <a:endParaRPr/>
          </a:p>
          <a:p>
            <a:pPr indent="0" lvl="0" marL="0" marR="0" rtl="0" algn="l">
              <a:lnSpc>
                <a:spcPct val="100000"/>
              </a:lnSpc>
              <a:spcBef>
                <a:spcPts val="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The department was alerted to a document circulating in WhatsApp groups online last Thursday afternoon which claimed to announce new measures for primary schools to make up for lost tuition time following </a:t>
            </a:r>
            <a:r>
              <a:rPr b="0" i="0" lang="en-IE" sz="2800" u="sng" cap="none" strike="noStrike">
                <a:solidFill>
                  <a:srgbClr val="2C5472"/>
                </a:solidFill>
                <a:latin typeface="Arial"/>
                <a:ea typeface="Arial"/>
                <a:cs typeface="Arial"/>
                <a:sym typeface="Arial"/>
                <a:hlinkClick r:id="rId7">
                  <a:extLst>
                    <a:ext uri="{A12FA001-AC4F-418D-AE19-62706E023703}">
                      <ahyp:hlinkClr val="tx"/>
                    </a:ext>
                  </a:extLst>
                </a:hlinkClick>
              </a:rPr>
              <a:t>Storm Éowyn</a:t>
            </a:r>
            <a:r>
              <a:rPr b="0" i="0" lang="en-IE" sz="28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Clr>
                <a:srgbClr val="000000"/>
              </a:buClr>
              <a:buSzPts val="2800"/>
              <a:buFont typeface="Arial"/>
              <a:buNone/>
            </a:pPr>
            <a:r>
              <a:rPr b="1" i="0" lang="en-IE" sz="2800" u="none" cap="none" strike="noStrike">
                <a:solidFill>
                  <a:srgbClr val="000000"/>
                </a:solidFill>
                <a:latin typeface="Arial"/>
                <a:ea typeface="Arial"/>
                <a:cs typeface="Arial"/>
                <a:sym typeface="Arial"/>
              </a:rPr>
              <a:t>The fake circular </a:t>
            </a:r>
            <a:r>
              <a:rPr b="0" i="0" lang="en-IE" sz="2800" u="none" cap="none" strike="noStrike">
                <a:solidFill>
                  <a:srgbClr val="000000"/>
                </a:solidFill>
                <a:latin typeface="Arial"/>
                <a:ea typeface="Arial"/>
                <a:cs typeface="Arial"/>
                <a:sym typeface="Arial"/>
              </a:rPr>
              <a:t>– with the title </a:t>
            </a:r>
            <a:r>
              <a:rPr b="1" i="1" lang="en-IE" sz="2800" u="none" cap="none" strike="noStrike">
                <a:solidFill>
                  <a:srgbClr val="000000"/>
                </a:solidFill>
                <a:latin typeface="Arial"/>
                <a:ea typeface="Arial"/>
                <a:cs typeface="Arial"/>
                <a:sym typeface="Arial"/>
              </a:rPr>
              <a:t>“Arrangements for making up days in light of school closures in primary schools for 2025/26 school year” </a:t>
            </a:r>
            <a:r>
              <a:rPr b="0" i="0" lang="en-IE" sz="2800" u="none" cap="none" strike="noStrike">
                <a:solidFill>
                  <a:srgbClr val="000000"/>
                </a:solidFill>
                <a:latin typeface="Arial"/>
                <a:ea typeface="Arial"/>
                <a:cs typeface="Arial"/>
                <a:sym typeface="Arial"/>
              </a:rPr>
              <a:t>– said schools which had been forced to close for more than three days due to adverse weather conditions should remain open for the first three days of the Easter break to compensate for lost instructional time.</a:t>
            </a:r>
            <a:endParaRPr/>
          </a:p>
          <a:p>
            <a:pPr indent="0" lvl="0" marL="0" marR="0" rtl="0" algn="l">
              <a:lnSpc>
                <a:spcPct val="100000"/>
              </a:lnSpc>
              <a:spcBef>
                <a:spcPts val="0"/>
              </a:spcBef>
              <a:spcAft>
                <a:spcPts val="0"/>
              </a:spcAft>
              <a:buNone/>
            </a:pPr>
            <a:r>
              <a:rPr b="0" i="0" lang="en-IE" sz="2800" u="none" cap="none" strike="noStrike">
                <a:solidFill>
                  <a:srgbClr val="000000"/>
                </a:solidFill>
                <a:latin typeface="Arial"/>
                <a:ea typeface="Arial"/>
                <a:cs typeface="Arial"/>
                <a:sym typeface="Arial"/>
              </a:rPr>
              <a:t>In addition, it said any “discretionary” days where schools were scheduled to close in April, May or June may be cancelled to address any remaining shortfalls</a:t>
            </a:r>
            <a:r>
              <a:rPr b="0" i="0" lang="en-IE" sz="3200" u="none" cap="none" strike="noStrike">
                <a:solidFill>
                  <a:srgbClr val="000000"/>
                </a:solidFill>
                <a:latin typeface="Arial"/>
                <a:ea typeface="Arial"/>
                <a:cs typeface="Arial"/>
                <a:sym typeface="Arial"/>
              </a:rPr>
              <a:t>.</a:t>
            </a:r>
            <a:endParaRPr/>
          </a:p>
        </p:txBody>
      </p:sp>
      <p:sp>
        <p:nvSpPr>
          <p:cNvPr id="229" name="Google Shape;229;p8"/>
          <p:cNvSpPr txBox="1"/>
          <p:nvPr/>
        </p:nvSpPr>
        <p:spPr>
          <a:xfrm>
            <a:off x="4144487" y="350053"/>
            <a:ext cx="9156031" cy="76944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400" u="none" cap="none" strike="noStrike">
                <a:solidFill>
                  <a:schemeClr val="dk1"/>
                </a:solidFill>
                <a:latin typeface="Arial"/>
                <a:ea typeface="Arial"/>
                <a:cs typeface="Arial"/>
                <a:sym typeface="Arial"/>
              </a:rPr>
              <a:t>Understanding the problem</a:t>
            </a:r>
            <a:endParaRPr b="1" i="0" sz="4400" u="none" cap="none" strike="noStrike">
              <a:solidFill>
                <a:srgbClr val="000000"/>
              </a:solidFill>
              <a:latin typeface="Arial"/>
              <a:ea typeface="Arial"/>
              <a:cs typeface="Arial"/>
              <a:sym typeface="Arial"/>
            </a:endParaRPr>
          </a:p>
        </p:txBody>
      </p:sp>
      <p:sp>
        <p:nvSpPr>
          <p:cNvPr id="230" name="Google Shape;230;p8"/>
          <p:cNvSpPr txBox="1"/>
          <p:nvPr/>
        </p:nvSpPr>
        <p:spPr>
          <a:xfrm>
            <a:off x="586762" y="8218921"/>
            <a:ext cx="17823304"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2800" u="none" cap="none" strike="noStrike">
                <a:solidFill>
                  <a:srgbClr val="FF0000"/>
                </a:solidFill>
                <a:latin typeface="Arial"/>
                <a:ea typeface="Arial"/>
                <a:cs typeface="Arial"/>
                <a:sym typeface="Arial"/>
              </a:rPr>
              <a:t>Alternative Scenario Links:</a:t>
            </a:r>
            <a:endParaRPr/>
          </a:p>
          <a:p>
            <a:pPr indent="0" lvl="0" marL="0" marR="0" rtl="0" algn="l">
              <a:lnSpc>
                <a:spcPct val="100000"/>
              </a:lnSpc>
              <a:spcBef>
                <a:spcPts val="0"/>
              </a:spcBef>
              <a:spcAft>
                <a:spcPts val="0"/>
              </a:spcAft>
              <a:buNone/>
            </a:pPr>
            <a:r>
              <a:rPr b="0" i="0" lang="en-IE" sz="2800" u="sng" cap="none" strike="noStrike">
                <a:solidFill>
                  <a:srgbClr val="000000"/>
                </a:solidFill>
                <a:latin typeface="Arial"/>
                <a:ea typeface="Arial"/>
                <a:cs typeface="Arial"/>
                <a:sym typeface="Arial"/>
                <a:hlinkClick r:id="rId8">
                  <a:extLst>
                    <a:ext uri="{A12FA001-AC4F-418D-AE19-62706E023703}">
                      <ahyp:hlinkClr val="tx"/>
                    </a:ext>
                  </a:extLst>
                </a:hlinkClick>
              </a:rPr>
              <a:t>https://drive.google.com/drive/folders/1_Qa2fWlWfwEkVjINPaLHdNPdphBxpmvE?usp=drive_link</a:t>
            </a:r>
            <a:endParaRPr b="0" i="0" sz="28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9"/>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6" name="Google Shape;236;p9"/>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7" name="Google Shape;237;p9"/>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1400" u="none" cap="none" strike="noStrike">
              <a:solidFill>
                <a:srgbClr val="000000"/>
              </a:solidFill>
              <a:latin typeface="Arial"/>
              <a:ea typeface="Arial"/>
              <a:cs typeface="Arial"/>
              <a:sym typeface="Arial"/>
            </a:endParaRPr>
          </a:p>
        </p:txBody>
      </p:sp>
      <p:sp>
        <p:nvSpPr>
          <p:cNvPr id="238" name="Google Shape;238;p9"/>
          <p:cNvSpPr/>
          <p:nvPr/>
        </p:nvSpPr>
        <p:spPr>
          <a:xfrm>
            <a:off x="15947534"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9" name="Google Shape;239;p9"/>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40" name="Google Shape;240;p9"/>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41" name="Google Shape;241;p9"/>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42" name="Google Shape;242;p9"/>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43" name="Google Shape;243;p9"/>
          <p:cNvSpPr txBox="1"/>
          <p:nvPr/>
        </p:nvSpPr>
        <p:spPr>
          <a:xfrm>
            <a:off x="3769067" y="798717"/>
            <a:ext cx="11282256"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4800" u="none" cap="none" strike="noStrike">
                <a:solidFill>
                  <a:srgbClr val="0000FF"/>
                </a:solidFill>
                <a:latin typeface="Arial"/>
                <a:ea typeface="Arial"/>
                <a:cs typeface="Arial"/>
                <a:sym typeface="Arial"/>
              </a:rPr>
              <a:t>Activity No.1 Understanding the Problem</a:t>
            </a:r>
            <a:endParaRPr/>
          </a:p>
        </p:txBody>
      </p:sp>
      <p:sp>
        <p:nvSpPr>
          <p:cNvPr id="244" name="Google Shape;244;p9"/>
          <p:cNvSpPr txBox="1"/>
          <p:nvPr/>
        </p:nvSpPr>
        <p:spPr>
          <a:xfrm>
            <a:off x="798139" y="2120613"/>
            <a:ext cx="13579348" cy="477053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4000" u="none" cap="none" strike="noStrike">
                <a:solidFill>
                  <a:srgbClr val="FF0000"/>
                </a:solidFill>
                <a:latin typeface="Arial"/>
                <a:ea typeface="Arial"/>
                <a:cs typeface="Arial"/>
                <a:sym typeface="Arial"/>
              </a:rPr>
              <a:t>What are the possible negative effects of the problem in the scenario involving the misinformation or disinformation will cause?</a:t>
            </a:r>
            <a:endParaRPr b="0" i="0" sz="1400" u="none" cap="none" strike="noStrike">
              <a:solidFill>
                <a:srgbClr val="FF0000"/>
              </a:solidFill>
              <a:latin typeface="Arial"/>
              <a:ea typeface="Arial"/>
              <a:cs typeface="Arial"/>
              <a:sym typeface="Arial"/>
            </a:endParaRPr>
          </a:p>
          <a:p>
            <a:pPr indent="0" lvl="0" marL="0" marR="0" rtl="0" algn="ctr">
              <a:lnSpc>
                <a:spcPct val="100000"/>
              </a:lnSpc>
              <a:spcBef>
                <a:spcPts val="0"/>
              </a:spcBef>
              <a:spcAft>
                <a:spcPts val="0"/>
              </a:spcAft>
              <a:buNone/>
            </a:pPr>
            <a:r>
              <a:t/>
            </a:r>
            <a:endParaRPr b="0" i="1" sz="4000" u="none" cap="none" strike="noStrike">
              <a:solidFill>
                <a:srgbClr val="FF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4800"/>
              <a:buFont typeface="Noto Sans Symbols"/>
              <a:buChar char="⮚"/>
            </a:pPr>
            <a:r>
              <a:rPr b="0" i="1" lang="en-IE" sz="4800" u="none" cap="none" strike="noStrike">
                <a:solidFill>
                  <a:schemeClr val="dk1"/>
                </a:solidFill>
                <a:latin typeface="Arial"/>
                <a:ea typeface="Arial"/>
                <a:cs typeface="Arial"/>
                <a:sym typeface="Arial"/>
              </a:rPr>
              <a:t>School level?</a:t>
            </a:r>
            <a:endParaRPr/>
          </a:p>
          <a:p>
            <a:pPr indent="-857250" lvl="0" marL="857250" marR="0" rtl="0" algn="l">
              <a:lnSpc>
                <a:spcPct val="100000"/>
              </a:lnSpc>
              <a:spcBef>
                <a:spcPts val="0"/>
              </a:spcBef>
              <a:spcAft>
                <a:spcPts val="0"/>
              </a:spcAft>
              <a:buClr>
                <a:srgbClr val="000000"/>
              </a:buClr>
              <a:buSzPts val="4800"/>
              <a:buFont typeface="Noto Sans Symbols"/>
              <a:buChar char="⮚"/>
            </a:pPr>
            <a:r>
              <a:rPr b="0" i="1" lang="en-IE" sz="4800" u="none" cap="none" strike="noStrike">
                <a:solidFill>
                  <a:schemeClr val="dk1"/>
                </a:solidFill>
                <a:latin typeface="Arial"/>
                <a:ea typeface="Arial"/>
                <a:cs typeface="Arial"/>
                <a:sym typeface="Arial"/>
              </a:rPr>
              <a:t>National Level?</a:t>
            </a:r>
            <a:endParaRPr/>
          </a:p>
          <a:p>
            <a:pPr indent="-857250" lvl="0" marL="857250" marR="0" rtl="0" algn="l">
              <a:lnSpc>
                <a:spcPct val="100000"/>
              </a:lnSpc>
              <a:spcBef>
                <a:spcPts val="0"/>
              </a:spcBef>
              <a:spcAft>
                <a:spcPts val="0"/>
              </a:spcAft>
              <a:buClr>
                <a:srgbClr val="000000"/>
              </a:buClr>
              <a:buSzPts val="4800"/>
              <a:buFont typeface="Noto Sans Symbols"/>
              <a:buChar char="⮚"/>
            </a:pPr>
            <a:r>
              <a:rPr b="0" i="1" lang="en-IE" sz="4800" u="none" cap="none" strike="noStrike">
                <a:solidFill>
                  <a:schemeClr val="dk1"/>
                </a:solidFill>
                <a:latin typeface="Arial"/>
                <a:ea typeface="Arial"/>
                <a:cs typeface="Arial"/>
                <a:sym typeface="Arial"/>
              </a:rPr>
              <a:t>International level?</a:t>
            </a:r>
            <a:endParaRPr/>
          </a:p>
        </p:txBody>
      </p:sp>
      <p:sp>
        <p:nvSpPr>
          <p:cNvPr id="245" name="Google Shape;245;p9"/>
          <p:cNvSpPr txBox="1"/>
          <p:nvPr/>
        </p:nvSpPr>
        <p:spPr>
          <a:xfrm>
            <a:off x="446723" y="7372359"/>
            <a:ext cx="7475789" cy="132343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FF0000"/>
                </a:solidFill>
                <a:latin typeface="Arial"/>
                <a:ea typeface="Arial"/>
                <a:cs typeface="Arial"/>
                <a:sym typeface="Arial"/>
              </a:rPr>
              <a:t>Reflect and record reflections </a:t>
            </a:r>
            <a:endParaRPr/>
          </a:p>
          <a:p>
            <a:pPr indent="0" lvl="0" marL="0" marR="0" rtl="0" algn="ctr">
              <a:lnSpc>
                <a:spcPct val="100000"/>
              </a:lnSpc>
              <a:spcBef>
                <a:spcPts val="0"/>
              </a:spcBef>
              <a:spcAft>
                <a:spcPts val="0"/>
              </a:spcAft>
              <a:buNone/>
            </a:pPr>
            <a:r>
              <a:rPr b="1" i="0" lang="en-IE" sz="4000" u="none" cap="none" strike="noStrike">
                <a:solidFill>
                  <a:srgbClr val="FF0000"/>
                </a:solidFill>
                <a:latin typeface="Arial"/>
                <a:ea typeface="Arial"/>
                <a:cs typeface="Arial"/>
                <a:sym typeface="Arial"/>
              </a:rPr>
              <a:t>in the Padlet link attached</a:t>
            </a:r>
            <a:endParaRPr/>
          </a:p>
        </p:txBody>
      </p:sp>
      <p:pic>
        <p:nvPicPr>
          <p:cNvPr id="246" name="Google Shape;246;p9"/>
          <p:cNvPicPr preferRelativeResize="0"/>
          <p:nvPr/>
        </p:nvPicPr>
        <p:blipFill rotWithShape="1">
          <a:blip r:embed="rId6">
            <a:alphaModFix/>
          </a:blip>
          <a:srcRect b="0" l="0" r="0" t="0"/>
          <a:stretch/>
        </p:blipFill>
        <p:spPr>
          <a:xfrm>
            <a:off x="10786528" y="4028548"/>
            <a:ext cx="4667250" cy="4667250"/>
          </a:xfrm>
          <a:prstGeom prst="rect">
            <a:avLst/>
          </a:prstGeom>
          <a:noFill/>
          <a:ln>
            <a:noFill/>
          </a:ln>
        </p:spPr>
      </p:pic>
      <p:sp>
        <p:nvSpPr>
          <p:cNvPr id="247" name="Google Shape;247;p9"/>
          <p:cNvSpPr txBox="1"/>
          <p:nvPr/>
        </p:nvSpPr>
        <p:spPr>
          <a:xfrm>
            <a:off x="3769067" y="8965063"/>
            <a:ext cx="11017961"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1400" u="sng" cap="none" strike="noStrike">
                <a:solidFill>
                  <a:srgbClr val="000000"/>
                </a:solidFill>
                <a:latin typeface="Arial"/>
                <a:ea typeface="Arial"/>
                <a:cs typeface="Arial"/>
                <a:sym typeface="Arial"/>
                <a:hlinkClick r:id="rId7">
                  <a:extLst>
                    <a:ext uri="{A12FA001-AC4F-418D-AE19-62706E023703}">
                      <ahyp:hlinkClr val="tx"/>
                    </a:ext>
                  </a:extLst>
                </a:hlinkClick>
              </a:rPr>
              <a:t>https://padlet.com/euphoricweekendliterature/refection-s-on-problem-solving-scenarios-1la0gklv90v9oweb/slideshow</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IE" sz="1400" u="none" cap="none" strike="noStrike">
                <a:solidFill>
                  <a:srgbClr val="000000"/>
                </a:solidFill>
                <a:latin typeface="Arial"/>
                <a:ea typeface="Arial"/>
                <a:cs typeface="Arial"/>
                <a:sym typeface="Arial"/>
              </a:rPr>
              <a:t>Padlet Results Link</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Marijana Kondres</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0x01010058F18EF278814E4985876D24BCF032AB</vt:lpwstr>
  </property>
</Properties>
</file>